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405" r:id="rId2"/>
    <p:sldId id="303" r:id="rId3"/>
    <p:sldId id="350" r:id="rId4"/>
    <p:sldId id="351" r:id="rId5"/>
    <p:sldId id="352" r:id="rId6"/>
    <p:sldId id="397" r:id="rId7"/>
    <p:sldId id="398" r:id="rId8"/>
    <p:sldId id="399" r:id="rId9"/>
    <p:sldId id="355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400" r:id="rId21"/>
    <p:sldId id="368" r:id="rId22"/>
    <p:sldId id="401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402" r:id="rId33"/>
    <p:sldId id="380" r:id="rId34"/>
    <p:sldId id="403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9" autoAdjust="0"/>
    <p:restoredTop sz="82017" autoAdjust="0"/>
  </p:normalViewPr>
  <p:slideViewPr>
    <p:cSldViewPr>
      <p:cViewPr varScale="1">
        <p:scale>
          <a:sx n="59" d="100"/>
          <a:sy n="59" d="100"/>
        </p:scale>
        <p:origin x="1344" y="66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price changes, consumers change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quantity of smartphones they are willing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buy. We can show this as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table or as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curve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graph. The table and graph both show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as the price of smartphones falls,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demanded increases. When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of smartphones is $300, consumers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buy 8 million smartphones per week.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price falls to $250, consumers buy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million. Therefore, the demand curve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downward sloping.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2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in income will cause the equilibrium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and quantity to rise: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Because smartphones are a normal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good, as income increases, the quantity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demanded increases at every price,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market demand curve shifts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right,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which causes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shortage of smartphones at the original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rises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equilibrium quantity rises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the price of a product rises or falls over time depends on whether demand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shifts to the right more than supply.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(a), demand shifts to the right more than supply, and the equilibrium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rises: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Demand shifts to the right more than supply.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rises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(b), supply shifts to the right more than demand, and the equilibrium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falls: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Supply shifts to the right more than demand.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falls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consumers increase the quantity of a product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want to buy at a given price, the demand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shifts to the right,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When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consumers decrease the quantity of a product they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 to buy at a given price, the demand curve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shifts to the left,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price of smartphones falls from $300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$250, the result will be a movement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the demand curve from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—an increase in quantity demanded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8 million to 9 million. If consumers’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incomes increase, or if another factor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that makes consumers want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product at every price, the demand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will shift to the right—an increase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demand. In this case, the increase in demand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causes the quantity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 demanded at a price of $300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increase from 8 million at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million at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price changes, Apple, Samsung, LG,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 firms producing smartphones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quantity they are willing to supply.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show this as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schedule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table or as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graph.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supply schedule and supply curve both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that as the price of smartphones rises,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firms will increase the quantity they supply.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price of $250 per smartphone, firms will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11 million smartphones per week. 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price of $300, firms will supply 12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firms increase the quantity of a product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want to sell at a given price,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 shifts to the right. The shift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represents an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in supply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firms decrease the quantity of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they want to sell at a given price,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 shifts to the left. The shift from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represents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supply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price of smartphones rises from $200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$250, the result will be a movement 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supply curve from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increase in quantity supplied by Apple,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Samsung, Nokia, and other firms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million to 11 million. If the price of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decreases, or if another factor changes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causes sellers to supply more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at every price, the supply curve will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to the right—an increase in supply.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the increase in supply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causes the quantity of smartphones supplied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price of $250 to increase from 11 million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13 million at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the demand curve crosses the supply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determines market equilibrium.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case, the demand curve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 crosses the supply curve at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of $200 and a quantity of 10 million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smartphones. Only at this point is the quantity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smartphones consumers are willing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buy equal to the quantity that Apple,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LG, and other firms are willing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sell: The quantity demanded is equal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supplied.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market price is above equilibrium,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will be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surplus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price of $250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smartphones results in 11 million smartphones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supplied but only 9 million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demanded, or a surplus of 2 million.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Apple, Nokia, LG, and other firms cut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to dispose of the surplus, the price will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 to the equilibrium of $200. When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 price is below equilibrium, there will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shortage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price of $100 results in 12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million smartphones being demanded but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8 million being supplied, or a shortage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4 million. As firms find that consumers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are unable to find smartphones available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sale are willing to pay higher prices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get them, the price will rise to the equilibrium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$200.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firm enters a market, as Amazon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 to enter the market for smartphones,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equilibrium price will fall,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equilibrium quantity will rise: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As Amazon enters the market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smartphones, a larger quantity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 will be supplied at every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price, so the market supply curve shifts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right,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which causes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surplus of smartphones at the original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falls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equilibrium quantity rises from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49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096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Chapter title:</a:t>
            </a:r>
            <a:br>
              <a:rPr lang="en-US" dirty="0"/>
            </a:br>
            <a:r>
              <a:rPr lang="en-US" dirty="0"/>
              <a:t>Chapter subtitle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6353596"/>
              </p:ext>
            </p:extLst>
          </p:nvPr>
        </p:nvGraphicFramePr>
        <p:xfrm>
          <a:off x="463550" y="2895600"/>
          <a:ext cx="3269664" cy="2793288"/>
        </p:xfrm>
        <a:graphic>
          <a:graphicData uri="http://schemas.openxmlformats.org/drawingml/2006/table">
            <a:tbl>
              <a:tblPr/>
              <a:tblGrid>
                <a:gridCol w="49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Demand Side of the Market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Supply Side of the Market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Market Equilibrium: Putting Demand and Supply Together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Effect of Demand and Supply Shifts on Equilibrium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3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9B8CF"/>
                </a:solidFill>
              </a:rPr>
              <a:t>CHAPTER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57998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subtitle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   LEARNING</a:t>
            </a:r>
            <a:r>
              <a:rPr lang="en-US" sz="1400" dirty="0">
                <a:solidFill>
                  <a:schemeClr val="bg1"/>
                </a:solidFill>
              </a:rPr>
              <a:t> 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5381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/>
              <a:t>Insert learning objective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49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55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49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Text-only content</a:t>
            </a:r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49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 with figure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Figure C#.X</a:t>
            </a:r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49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 with table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Table C#.X</a:t>
            </a:r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49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MTC content</a:t>
            </a:r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53202"/>
            <a:ext cx="7772400" cy="577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53563"/>
            <a:ext cx="7771429" cy="57777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66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2015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0577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factors influence market demand?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4800" y="990600"/>
            <a:ext cx="88392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>
              <a:spcBef>
                <a:spcPts val="1200"/>
              </a:spcBef>
            </a:pPr>
            <a:r>
              <a:rPr lang="en-US" sz="2200" b="1" i="0" kern="0"/>
              <a:t>Income of consumers</a:t>
            </a:r>
          </a:p>
          <a:p>
            <a:pPr marL="0" lvl="1" indent="0">
              <a:spcBef>
                <a:spcPts val="0"/>
              </a:spcBef>
            </a:pPr>
            <a:r>
              <a:rPr lang="en-US" sz="2200" i="0" kern="0"/>
              <a:t>	Increase in income increases demand if product is </a:t>
            </a:r>
            <a:r>
              <a:rPr lang="en-US" sz="2200" b="1" i="0" kern="0"/>
              <a:t>normal</a:t>
            </a:r>
            <a:r>
              <a:rPr lang="en-US" sz="2200" i="0" kern="0"/>
              <a:t>, 	decreases demand if product is </a:t>
            </a:r>
            <a:r>
              <a:rPr lang="en-US" sz="2200" b="1" i="0" kern="0"/>
              <a:t>inferior</a:t>
            </a:r>
            <a:r>
              <a:rPr lang="en-US" sz="2200" i="0" kern="0"/>
              <a:t>.</a:t>
            </a:r>
          </a:p>
          <a:p>
            <a:pPr marL="0" lvl="1" indent="0">
              <a:spcBef>
                <a:spcPts val="1200"/>
              </a:spcBef>
            </a:pPr>
            <a:r>
              <a:rPr lang="en-US" sz="2200" b="1" i="0" kern="0"/>
              <a:t>Prices of related goods</a:t>
            </a:r>
          </a:p>
          <a:p>
            <a:pPr marL="0" lvl="1" indent="0">
              <a:spcBef>
                <a:spcPts val="0"/>
              </a:spcBef>
            </a:pPr>
            <a:r>
              <a:rPr lang="en-US" sz="2200" i="0" kern="0"/>
              <a:t>	Increase in price of related good increases demand if products 	are </a:t>
            </a:r>
            <a:r>
              <a:rPr lang="en-US" sz="2200" b="1" i="0" kern="0"/>
              <a:t>substitutes</a:t>
            </a:r>
            <a:r>
              <a:rPr lang="en-US" sz="2200" i="0" kern="0"/>
              <a:t>, decreases demand if products are 	</a:t>
            </a:r>
            <a:r>
              <a:rPr lang="en-US" sz="2200" b="1" i="0" kern="0"/>
              <a:t>complements</a:t>
            </a:r>
            <a:endParaRPr lang="en-US" sz="2200" i="0" kern="0"/>
          </a:p>
          <a:p>
            <a:pPr marL="0" lvl="1">
              <a:spcBef>
                <a:spcPts val="1200"/>
              </a:spcBef>
            </a:pPr>
            <a:r>
              <a:rPr lang="en-US" sz="2200" b="1" i="0" kern="0"/>
              <a:t>Tastes</a:t>
            </a:r>
          </a:p>
          <a:p>
            <a:pPr marL="0" lvl="1">
              <a:spcBef>
                <a:spcPts val="1200"/>
              </a:spcBef>
            </a:pPr>
            <a:r>
              <a:rPr lang="en-US" sz="2200" b="1" i="0" kern="0"/>
              <a:t>Population and demographics</a:t>
            </a:r>
            <a:endParaRPr lang="en-US" sz="2200" i="0" kern="0"/>
          </a:p>
          <a:p>
            <a:pPr marL="0" lvl="1">
              <a:spcBef>
                <a:spcPts val="1200"/>
              </a:spcBef>
            </a:pPr>
            <a:r>
              <a:rPr lang="en-US" sz="2200" b="1" i="0" kern="0"/>
              <a:t>Expected future prices</a:t>
            </a:r>
          </a:p>
          <a:p>
            <a:pPr marL="0" lvl="1">
              <a:spcBef>
                <a:spcPts val="1200"/>
              </a:spcBef>
            </a:pPr>
            <a:endParaRPr lang="en-US" sz="2200" b="1" i="0" kern="0"/>
          </a:p>
          <a:p>
            <a:pPr marL="0" lvl="1">
              <a:spcBef>
                <a:spcPts val="1200"/>
              </a:spcBef>
            </a:pPr>
            <a:r>
              <a:rPr lang="en-US" sz="2200" kern="0"/>
              <a:t>We will discuss how each of these affects demand.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33696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income of consumers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6096000" cy="5638800"/>
          </a:xfrm>
        </p:spPr>
        <p:txBody>
          <a:bodyPr/>
          <a:lstStyle/>
          <a:p>
            <a:pPr marL="0" lvl="1"/>
            <a:r>
              <a:rPr lang="en-US" sz="2200" b="1" i="0" dirty="0"/>
              <a:t>Normal goods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for which the demand increases as income rises, and decreases as income falls.</a:t>
            </a:r>
          </a:p>
          <a:p>
            <a:pPr marL="0" lvl="1"/>
            <a:r>
              <a:rPr lang="en-US" sz="2200" dirty="0"/>
              <a:t>Examples: 	Clothing</a:t>
            </a:r>
          </a:p>
          <a:p>
            <a:pPr marL="0" lvl="1"/>
            <a:r>
              <a:rPr lang="en-US" sz="2200" dirty="0"/>
              <a:t>		Restaurant meals</a:t>
            </a:r>
          </a:p>
          <a:p>
            <a:pPr marL="0" lvl="1"/>
            <a:r>
              <a:rPr lang="en-US" sz="2200" dirty="0"/>
              <a:t>		Vacations</a:t>
            </a:r>
          </a:p>
          <a:p>
            <a:pPr marL="0" lvl="1"/>
            <a:endParaRPr lang="en-US" sz="2200" b="1" dirty="0"/>
          </a:p>
          <a:p>
            <a:pPr marL="0" lvl="1"/>
            <a:r>
              <a:rPr lang="en-US" sz="2200" b="1" i="0" dirty="0"/>
              <a:t>Inferior goods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for which the demand decreases as income rises, and increases as income falls.</a:t>
            </a:r>
          </a:p>
          <a:p>
            <a:pPr marL="0" lvl="1"/>
            <a:r>
              <a:rPr lang="en-US" sz="2200" dirty="0"/>
              <a:t>Examples: 	Second-hand clothing</a:t>
            </a:r>
          </a:p>
          <a:p>
            <a:pPr marL="0" lvl="1"/>
            <a:r>
              <a:rPr lang="en-US" sz="2200" dirty="0"/>
              <a:t>		Ramen noodles</a:t>
            </a:r>
          </a:p>
          <a:p>
            <a:pPr marL="0" lvl="1"/>
            <a:endParaRPr lang="en-US" sz="2200" dirty="0"/>
          </a:p>
          <a:p>
            <a:pPr marL="0" lvl="1"/>
            <a:r>
              <a:rPr lang="en-US" sz="2200" dirty="0"/>
              <a:t>Are smartphones normal or inferior goods?</a:t>
            </a:r>
          </a:p>
          <a:p>
            <a:pPr marL="285750" lvl="1">
              <a:buFont typeface="Arial" pitchFamily="34" charset="0"/>
              <a:buChar char="•"/>
            </a:pPr>
            <a:endParaRPr lang="en-US" sz="2200" b="1" dirty="0"/>
          </a:p>
          <a:p>
            <a:endParaRPr lang="en-US" dirty="0"/>
          </a:p>
        </p:txBody>
      </p:sp>
      <p:pic>
        <p:nvPicPr>
          <p:cNvPr id="5" name="Picture 14" descr="table03-1_PPT_b"/>
          <p:cNvPicPr>
            <a:picLocks noChangeAspect="1" noChangeArrowheads="1"/>
          </p:cNvPicPr>
          <p:nvPr/>
        </p:nvPicPr>
        <p:blipFill rotWithShape="1">
          <a:blip r:embed="rId2" cstate="print"/>
          <a:srcRect l="31010" r="38650" b="4667"/>
          <a:stretch/>
        </p:blipFill>
        <p:spPr bwMode="auto">
          <a:xfrm>
            <a:off x="6196642" y="3913517"/>
            <a:ext cx="2155795" cy="13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able03-1_a_PPT_a.gif"/>
          <p:cNvPicPr>
            <a:picLocks noChangeAspect="1"/>
          </p:cNvPicPr>
          <p:nvPr/>
        </p:nvPicPr>
        <p:blipFill rotWithShape="1">
          <a:blip r:embed="rId3" cstate="print"/>
          <a:srcRect l="30380" r="39240"/>
          <a:stretch/>
        </p:blipFill>
        <p:spPr bwMode="auto">
          <a:xfrm>
            <a:off x="6172200" y="1447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6321" y="288607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increase in income, if good is 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955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increase in income, if good is inferior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21466" y="5837452"/>
            <a:ext cx="914400" cy="381630"/>
          </a:xfrm>
          <a:prstGeom prst="roundRect">
            <a:avLst/>
          </a:prstGeom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the price of related goods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993921" cy="5638800"/>
          </a:xfrm>
        </p:spPr>
        <p:txBody>
          <a:bodyPr/>
          <a:lstStyle/>
          <a:p>
            <a:pPr marL="0" lvl="1"/>
            <a:r>
              <a:rPr lang="en-US" sz="2200" b="1" i="0" dirty="0"/>
              <a:t>Substitutes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and services that can be used for</a:t>
            </a:r>
            <a:br>
              <a:rPr lang="en-US" sz="2200" i="0" dirty="0"/>
            </a:br>
            <a:r>
              <a:rPr lang="en-US" sz="2200" i="0" dirty="0"/>
              <a:t>the same purpose.</a:t>
            </a:r>
          </a:p>
          <a:p>
            <a:pPr marL="0" lvl="1"/>
            <a:r>
              <a:rPr lang="en-US" sz="2200" dirty="0"/>
              <a:t>Examples: 	Big Mac and Whopper</a:t>
            </a:r>
          </a:p>
          <a:p>
            <a:pPr marL="0" lvl="1"/>
            <a:r>
              <a:rPr lang="en-US" sz="2200" dirty="0"/>
              <a:t>		Ford F-150 and Dodge Ram</a:t>
            </a:r>
          </a:p>
          <a:p>
            <a:pPr marL="0" lvl="1"/>
            <a:r>
              <a:rPr lang="en-US" sz="2200" dirty="0"/>
              <a:t>		Jeans and Khakis</a:t>
            </a:r>
          </a:p>
          <a:p>
            <a:pPr marL="0" lvl="1"/>
            <a:endParaRPr lang="en-US" sz="2200" dirty="0"/>
          </a:p>
          <a:p>
            <a:pPr marL="0" lvl="1"/>
            <a:r>
              <a:rPr lang="en-US" sz="2200" b="1" i="0" dirty="0"/>
              <a:t>Complements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and services that are consumed together.</a:t>
            </a:r>
          </a:p>
          <a:p>
            <a:pPr marL="0" lvl="1"/>
            <a:r>
              <a:rPr lang="en-US" sz="2200" dirty="0"/>
              <a:t>Examples: 	Big Mac and McDonald’s fries</a:t>
            </a:r>
          </a:p>
          <a:p>
            <a:pPr marL="0" lvl="1"/>
            <a:r>
              <a:rPr lang="en-US" sz="2200" dirty="0"/>
              <a:t>		Hot dogs and hot dog buns</a:t>
            </a:r>
          </a:p>
          <a:p>
            <a:pPr marL="0" lvl="1"/>
            <a:r>
              <a:rPr lang="en-US" sz="2200" dirty="0"/>
              <a:t>		Left shoes and right shoes</a:t>
            </a:r>
          </a:p>
        </p:txBody>
      </p:sp>
      <p:pic>
        <p:nvPicPr>
          <p:cNvPr id="5" name="Picture 14" descr="table03-1_PPT_b"/>
          <p:cNvPicPr>
            <a:picLocks noChangeAspect="1" noChangeArrowheads="1"/>
          </p:cNvPicPr>
          <p:nvPr/>
        </p:nvPicPr>
        <p:blipFill rotWithShape="1">
          <a:blip r:embed="rId2" cstate="print"/>
          <a:srcRect l="31010" r="38650" b="4667"/>
          <a:stretch/>
        </p:blipFill>
        <p:spPr bwMode="auto">
          <a:xfrm>
            <a:off x="6196642" y="3913517"/>
            <a:ext cx="2155795" cy="13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able03-1_a_PPT_a.gif"/>
          <p:cNvPicPr>
            <a:picLocks noChangeAspect="1"/>
          </p:cNvPicPr>
          <p:nvPr/>
        </p:nvPicPr>
        <p:blipFill rotWithShape="1">
          <a:blip r:embed="rId3" cstate="print"/>
          <a:srcRect l="30380" r="39240"/>
          <a:stretch/>
        </p:blipFill>
        <p:spPr bwMode="auto">
          <a:xfrm>
            <a:off x="6172200" y="1447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6321" y="2886075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on demand for Big Macs, if price of Whopper increases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955" y="54102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on demand for Big Macs, if price of McDonald’s fries increases</a:t>
            </a:r>
          </a:p>
        </p:txBody>
      </p:sp>
    </p:spTree>
    <p:extLst>
      <p:ext uri="{BB962C8B-B14F-4D97-AF65-F5344CB8AC3E}">
        <p14:creationId xmlns:p14="http://schemas.microsoft.com/office/powerpoint/2010/main" val="21418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tablets substitutes for e-readers?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38200"/>
            <a:ext cx="5643993" cy="5638800"/>
          </a:xfrm>
        </p:spPr>
        <p:txBody>
          <a:bodyPr/>
          <a:lstStyle/>
          <a:p>
            <a:r>
              <a:rPr lang="en-US" dirty="0"/>
              <a:t>Tablet computers and e-readers are not identical products, but they are similar.</a:t>
            </a:r>
          </a:p>
          <a:p>
            <a:r>
              <a:rPr lang="en-US" dirty="0"/>
              <a:t>To see whether consumers view tablets</a:t>
            </a:r>
            <a:br>
              <a:rPr lang="en-US" dirty="0"/>
            </a:br>
            <a:r>
              <a:rPr lang="en-US" dirty="0"/>
              <a:t>as substitutes for e-readers, we need</a:t>
            </a:r>
            <a:br>
              <a:rPr lang="en-US" dirty="0"/>
            </a:br>
            <a:r>
              <a:rPr lang="en-US" dirty="0"/>
              <a:t>to look at data.</a:t>
            </a:r>
          </a:p>
          <a:p>
            <a:endParaRPr lang="en-US" dirty="0"/>
          </a:p>
          <a:p>
            <a:r>
              <a:rPr lang="en-US" dirty="0"/>
              <a:t>As tablets have become more popular </a:t>
            </a:r>
            <a:br>
              <a:rPr lang="en-US" dirty="0"/>
            </a:br>
            <a:r>
              <a:rPr lang="en-US" dirty="0"/>
              <a:t>in the early 2010s, worldwide sales of </a:t>
            </a:r>
            <a:br>
              <a:rPr lang="en-US" dirty="0"/>
            </a:br>
            <a:r>
              <a:rPr lang="en-US" dirty="0"/>
              <a:t>e-readers have fallen: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2011: 23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2012: 16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2013: 5.8 million (forecast)</a:t>
            </a:r>
          </a:p>
          <a:p>
            <a:r>
              <a:rPr lang="en-US" dirty="0"/>
              <a:t>It seems consumers have decided that tablets are a close substitute for e-readers.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93" y="1219200"/>
            <a:ext cx="325300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tastes or population/demographics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867400" cy="5638800"/>
          </a:xfrm>
        </p:spPr>
        <p:txBody>
          <a:bodyPr/>
          <a:lstStyle/>
          <a:p>
            <a:pPr marL="0" lvl="1"/>
            <a:r>
              <a:rPr lang="en-US" sz="2200" b="1" i="0" dirty="0"/>
              <a:t>Tastes</a:t>
            </a:r>
          </a:p>
          <a:p>
            <a:pPr marL="0" lvl="1"/>
            <a:r>
              <a:rPr lang="en-US" sz="2200" i="0" dirty="0"/>
              <a:t>If consumers’ tastes change, they may buy more or less of the product.</a:t>
            </a:r>
          </a:p>
          <a:p>
            <a:pPr marL="0" lvl="1"/>
            <a:r>
              <a:rPr lang="en-US" sz="2200" dirty="0"/>
              <a:t>Example:</a:t>
            </a:r>
          </a:p>
          <a:p>
            <a:pPr marL="0" lvl="1"/>
            <a:r>
              <a:rPr lang="en-US" sz="2200" dirty="0"/>
              <a:t>If consumers become more concerned about eating healthily, they might decrease their demand for fast food.</a:t>
            </a:r>
          </a:p>
          <a:p>
            <a:pPr marL="0" lvl="1"/>
            <a:endParaRPr lang="en-US" sz="2200" dirty="0"/>
          </a:p>
          <a:p>
            <a:pPr marL="0" lvl="1" indent="0"/>
            <a:r>
              <a:rPr lang="en-US" sz="2200" b="1" i="0" dirty="0"/>
              <a:t>Population and demographics</a:t>
            </a:r>
          </a:p>
          <a:p>
            <a:pPr marL="0" lvl="1"/>
            <a:r>
              <a:rPr lang="en-US" sz="2200" i="0" dirty="0"/>
              <a:t>Increases in the number of people buying something will increase the amount demanded.</a:t>
            </a:r>
          </a:p>
          <a:p>
            <a:pPr marL="0" lvl="1"/>
            <a:r>
              <a:rPr lang="en-US" sz="2200" dirty="0"/>
              <a:t>Example:	An increase in the elderly 			population increases the 			demand for medical care.</a:t>
            </a:r>
            <a:endParaRPr lang="en-US" dirty="0"/>
          </a:p>
        </p:txBody>
      </p:sp>
      <p:pic>
        <p:nvPicPr>
          <p:cNvPr id="5" name="Picture 14" descr="table03-1_PPT_b"/>
          <p:cNvPicPr>
            <a:picLocks noChangeAspect="1" noChangeArrowheads="1"/>
          </p:cNvPicPr>
          <p:nvPr/>
        </p:nvPicPr>
        <p:blipFill rotWithShape="1">
          <a:blip r:embed="rId2" cstate="print"/>
          <a:srcRect l="31010" r="38650" b="4667"/>
          <a:stretch/>
        </p:blipFill>
        <p:spPr bwMode="auto">
          <a:xfrm>
            <a:off x="6196640" y="1006955"/>
            <a:ext cx="2155795" cy="13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2512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on demand for fast food, if consumers want to eat healthy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556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on demand for medical care, as the population ages</a:t>
            </a:r>
          </a:p>
        </p:txBody>
      </p:sp>
      <p:pic>
        <p:nvPicPr>
          <p:cNvPr id="8" name="Picture 7" descr="table03-1_a_PPT_a.gif"/>
          <p:cNvPicPr>
            <a:picLocks noChangeAspect="1"/>
          </p:cNvPicPr>
          <p:nvPr/>
        </p:nvPicPr>
        <p:blipFill rotWithShape="1">
          <a:blip r:embed="rId3" cstate="print"/>
          <a:srcRect l="30380" r="39240"/>
          <a:stretch/>
        </p:blipFill>
        <p:spPr bwMode="auto">
          <a:xfrm>
            <a:off x="6190155" y="4114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3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expectations about future prices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791200" cy="5638800"/>
          </a:xfrm>
        </p:spPr>
        <p:txBody>
          <a:bodyPr/>
          <a:lstStyle/>
          <a:p>
            <a:pPr marL="0" lvl="1"/>
            <a:r>
              <a:rPr lang="en-US" sz="2200" i="0" dirty="0"/>
              <a:t>Consumers decide </a:t>
            </a:r>
            <a:r>
              <a:rPr lang="en-US" sz="2200" b="1" i="0" dirty="0"/>
              <a:t>which</a:t>
            </a:r>
            <a:r>
              <a:rPr lang="en-US" sz="2200" i="0" dirty="0"/>
              <a:t> products to buy </a:t>
            </a:r>
            <a:r>
              <a:rPr lang="en-US" sz="2200" dirty="0"/>
              <a:t>and</a:t>
            </a:r>
            <a:r>
              <a:rPr lang="en-US" sz="2200" i="0" dirty="0"/>
              <a:t> </a:t>
            </a:r>
            <a:r>
              <a:rPr lang="en-US" sz="2200" b="1" i="0" dirty="0"/>
              <a:t>when</a:t>
            </a:r>
            <a:r>
              <a:rPr lang="en-US" sz="2200" i="0" dirty="0"/>
              <a:t> to buy them.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i="0" dirty="0"/>
              <a:t>Future products are </a:t>
            </a:r>
            <a:r>
              <a:rPr lang="en-US" sz="2200" b="1" i="0" dirty="0"/>
              <a:t>substitutes</a:t>
            </a:r>
            <a:r>
              <a:rPr lang="en-US" sz="2200" i="0" dirty="0"/>
              <a:t> for current products	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i="0" dirty="0"/>
              <a:t>An </a:t>
            </a:r>
            <a:r>
              <a:rPr lang="en-US" sz="2200" b="1" i="0" dirty="0"/>
              <a:t>expected increase </a:t>
            </a:r>
            <a:r>
              <a:rPr lang="en-US" sz="2200" i="0" dirty="0"/>
              <a:t>in the price tomorrow </a:t>
            </a:r>
            <a:r>
              <a:rPr lang="en-US" sz="2200" b="1" i="0" dirty="0"/>
              <a:t>increases demand today</a:t>
            </a:r>
            <a:r>
              <a:rPr lang="en-US" sz="2200" i="0" dirty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i="0" dirty="0"/>
              <a:t>An </a:t>
            </a:r>
            <a:r>
              <a:rPr lang="en-US" sz="2200" b="1" i="0" dirty="0"/>
              <a:t>expected decrease </a:t>
            </a:r>
            <a:r>
              <a:rPr lang="en-US" sz="2200" i="0" dirty="0"/>
              <a:t>in the price tomorrow </a:t>
            </a:r>
            <a:r>
              <a:rPr lang="en-US" sz="2200" b="1" i="0" dirty="0"/>
              <a:t>decreases demand today</a:t>
            </a:r>
            <a:r>
              <a:rPr lang="en-US" sz="2200" i="0" dirty="0"/>
              <a:t>.</a:t>
            </a:r>
          </a:p>
          <a:p>
            <a:pPr marL="0" lvl="1"/>
            <a:endParaRPr lang="en-US" sz="2200" dirty="0"/>
          </a:p>
          <a:p>
            <a:pPr marL="0" lvl="1"/>
            <a:r>
              <a:rPr lang="en-US" sz="2200" dirty="0"/>
              <a:t>Example: 	If you found out the price of 			gasoline would go up 				tomorrow, you would 				increase your demand today.</a:t>
            </a:r>
          </a:p>
          <a:p>
            <a:endParaRPr lang="en-US" dirty="0"/>
          </a:p>
        </p:txBody>
      </p:sp>
      <p:pic>
        <p:nvPicPr>
          <p:cNvPr id="5" name="Picture 4" descr="table03-1_a_PPT_a.gif"/>
          <p:cNvPicPr>
            <a:picLocks noChangeAspect="1"/>
          </p:cNvPicPr>
          <p:nvPr/>
        </p:nvPicPr>
        <p:blipFill rotWithShape="1">
          <a:blip r:embed="rId2" cstate="print"/>
          <a:srcRect l="30380" r="39240"/>
          <a:stretch/>
        </p:blipFill>
        <p:spPr bwMode="auto">
          <a:xfrm>
            <a:off x="6172200" y="1447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288607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on today’s gasoline demand, if price will rise tomorrow</a:t>
            </a:r>
          </a:p>
        </p:txBody>
      </p:sp>
    </p:spTree>
    <p:extLst>
      <p:ext uri="{BB962C8B-B14F-4D97-AF65-F5344CB8AC3E}">
        <p14:creationId xmlns:p14="http://schemas.microsoft.com/office/powerpoint/2010/main" val="37540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Apple’s policy on product speculation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Apple strongly discourages its employees from speculating about when a new model will appear. Why?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Suppose a customer learns that a new </a:t>
            </a:r>
            <a:r>
              <a:rPr lang="en-US" dirty="0" err="1"/>
              <a:t>iPad</a:t>
            </a:r>
            <a:r>
              <a:rPr lang="en-US" dirty="0"/>
              <a:t> model will be available next month.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new model is a potential substitute for the current model.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price of the current model will likely fall next month.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Both effects decrease current demand (bad for Apple!).</a:t>
            </a:r>
          </a:p>
        </p:txBody>
      </p:sp>
    </p:spTree>
    <p:extLst>
      <p:ext uri="{BB962C8B-B14F-4D97-AF65-F5344CB8AC3E}">
        <p14:creationId xmlns:p14="http://schemas.microsoft.com/office/powerpoint/2010/main" val="18515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Change in demand vs. change in quantity demanded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 change in the price of the product being examined causes a movement along the demand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quantity demanded.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Any other change affecting demand causes the entire demand curve to shift.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demand.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A change in demand versus a change in quantity demanded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Figure 3.3</a:t>
            </a:r>
          </a:p>
        </p:txBody>
      </p:sp>
      <p:pic>
        <p:nvPicPr>
          <p:cNvPr id="3074" name="Picture 2" descr="C:\Users\Paul\Dropbox\ECON 5e\Art From Fernando_For Digital\Ch03\Figure_3_3\png\Figure_3.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ul\Dropbox\ECON 5e\Art From Fernando_For Digital\Ch03\Figure_3_3\png\Figure_3.3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ul\Dropbox\ECON 5e\Art From Fernando_For Digital\Ch03\Figure_3_3\png\Figure_3.3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ul\Dropbox\ECON 5e\Art From Fernando_For Digital\Ch03\Figure_3_3\png\Figure_3.3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ul\Dropbox\ECON 5e\Art From Fernando_For Digital\Ch03\Figure_3_3\png\Figure_3.3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ul\Dropbox\ECON 5e\Art From Fernando_For Digital\Ch03\Figure_3_3\png\Figure_3.3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ul\Dropbox\ECON 5e\Art From Fernando_For Digital\Ch03\Figure_3_3\png\Figure_3.3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aul\Dropbox\ECON 5e\Art From Fernando_For Digital\Ch03\Figure_3_3\png\Figure_3.3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aul\Dropbox\ECON 5e\Art From Fernando_For Digital\Ch03\Figure_3_3\png\Figure_3.3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Supply Side of the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3.2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64B3"/>
                </a:solidFill>
              </a:rPr>
              <a:t>Discuss the variables that influence supply.</a:t>
            </a:r>
          </a:p>
        </p:txBody>
      </p:sp>
    </p:spTree>
    <p:extLst>
      <p:ext uri="{BB962C8B-B14F-4D97-AF65-F5344CB8AC3E}">
        <p14:creationId xmlns:p14="http://schemas.microsoft.com/office/powerpoint/2010/main" val="110469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schedule and supply curve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317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Supply Schedule</a:t>
            </a:r>
            <a:r>
              <a:rPr lang="en-US" dirty="0"/>
              <a:t>: A table that shows the relationship between the price of a product and the quantity of the product supplied.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Supply Curve</a:t>
            </a:r>
            <a:r>
              <a:rPr lang="en-US" dirty="0"/>
              <a:t>: A curve that shows the relationship between the price of a product and the quantity of the product supplied.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14501" y="6096000"/>
            <a:ext cx="2095500" cy="449263"/>
          </a:xfrm>
        </p:spPr>
        <p:txBody>
          <a:bodyPr/>
          <a:lstStyle/>
          <a:p>
            <a:r>
              <a:rPr lang="en-US" dirty="0"/>
              <a:t>A supply schedule and a supply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096000"/>
            <a:ext cx="1352550" cy="381000"/>
          </a:xfrm>
        </p:spPr>
        <p:txBody>
          <a:bodyPr/>
          <a:lstStyle/>
          <a:p>
            <a:r>
              <a:rPr lang="en-US" dirty="0"/>
              <a:t>Figure 3.4</a:t>
            </a:r>
          </a:p>
        </p:txBody>
      </p:sp>
      <p:pic>
        <p:nvPicPr>
          <p:cNvPr id="4098" name="Picture 2" descr="C:\Users\Paul\Dropbox\ECON 5e\Art From Fernando_For Digital\Ch03\Figure_3_4\png\Figure_3.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ul\Dropbox\ECON 5e\Art From Fernando_For Digital\Ch03\Figure_3_4\png\Figure_3.4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Dropbox\ECON 5e\Art From Fernando_For Digital\Ch03\Figure_3_4\png\Figure_3.4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ul\Dropbox\ECON 5e\Art From Fernando_For Digital\Ch03\Figure_3_4\png\Figure_3.4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aul\Dropbox\ECON 5e\Art From Fernando_For Digital\Ch03\Figure_3_4\png\Figure_3.4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aul\Dropbox\ECON 5e\Art From Fernando_For Digital\Ch03\Figure_3_4\png\Figure_3.4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aul\Dropbox\ECON 5e\Art From Fernando_For Digital\Ch03\Figure_3_4\png\Figure_3.4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aul\Dropbox\ECON 5e\Art From Fernando_For Digital\Ch03\Figure_3_4\png\Figure_3.4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aul\Dropbox\ECON 5e\Art From Fernando_For Digital\Ch03\Figure_3_4\png\Figure_3.4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Prices Come From:</a:t>
            </a:r>
            <a:br>
              <a:rPr lang="en-US" dirty="0"/>
            </a:br>
            <a:r>
              <a:rPr lang="en-US" sz="3200" b="0" dirty="0"/>
              <a:t>The Interaction of Demand and Supply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133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of supply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317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The law of supply: </a:t>
            </a:r>
            <a:r>
              <a:rPr lang="en-US" dirty="0"/>
              <a:t>The rule that, holding everything else constant, increases in price cause increases in the quantity supplied, and decreases in price cause decreases in the quantity supplied.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i="1" dirty="0"/>
              <a:t>Implication: supply curves slope upward.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14501" y="6096000"/>
            <a:ext cx="2095500" cy="449263"/>
          </a:xfrm>
        </p:spPr>
        <p:txBody>
          <a:bodyPr/>
          <a:lstStyle/>
          <a:p>
            <a:r>
              <a:rPr lang="en-US" dirty="0"/>
              <a:t>A supply schedule and a supply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096000"/>
            <a:ext cx="1352550" cy="381000"/>
          </a:xfrm>
        </p:spPr>
        <p:txBody>
          <a:bodyPr/>
          <a:lstStyle/>
          <a:p>
            <a:r>
              <a:rPr lang="en-US" dirty="0"/>
              <a:t>Figure 3.4</a:t>
            </a:r>
          </a:p>
        </p:txBody>
      </p:sp>
      <p:pic>
        <p:nvPicPr>
          <p:cNvPr id="4098" name="Picture 2" descr="C:\Users\Paul\Dropbox\ECON 5e\Art From Fernando_For Digital\Ch03\Figure_3_4\png\Figure_3.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ul\Dropbox\ECON 5e\Art From Fernando_For Digital\Ch03\Figure_3_4\png\Figure_3.4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Dropbox\ECON 5e\Art From Fernando_For Digital\Ch03\Figure_3_4\png\Figure_3.4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ul\Dropbox\ECON 5e\Art From Fernando_For Digital\Ch03\Figure_3_4\png\Figure_3.4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aul\Dropbox\ECON 5e\Art From Fernando_For Digital\Ch03\Figure_3_4\png\Figure_3.4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aul\Dropbox\ECON 5e\Art From Fernando_For Digital\Ch03\Figure_3_4\png\Figure_3.4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aul\Dropbox\ECON 5e\Art From Fernando_For Digital\Ch03\Figure_3_4\png\Figure_3.4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aul\Dropbox\ECON 5e\Art From Fernando_For Digital\Ch03\Figure_3_4\png\Figure_3.4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aul\Dropbox\ECON 5e\Art From Fernando_For Digital\Ch03\Figure_3_4\png\Figure_3.4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and decrease in supply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 change in something other than price that affects supply causes the entire supply curve to shift.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shift to the right (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baseline="-25000" dirty="0"/>
              <a:t>3</a:t>
            </a:r>
            <a:r>
              <a:rPr lang="en-US" dirty="0"/>
              <a:t>) is an </a:t>
            </a:r>
            <a:r>
              <a:rPr lang="en-US" b="1" dirty="0"/>
              <a:t>increase in supply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shift to the left (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) is a </a:t>
            </a:r>
            <a:r>
              <a:rPr lang="en-US" b="1" dirty="0"/>
              <a:t>decrease in supply</a:t>
            </a:r>
            <a:r>
              <a:rPr lang="en-US" dirty="0"/>
              <a:t>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/>
              <a:t>Shifting the supply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/>
              <a:t>Figure 3.5</a:t>
            </a:r>
          </a:p>
        </p:txBody>
      </p:sp>
      <p:pic>
        <p:nvPicPr>
          <p:cNvPr id="5122" name="Picture 2" descr="C:\Users\Paul\Dropbox\ECON 5e\Art From Fernando_For Digital\Ch03\Figure_3_5\png\Figure_3.5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ul\Dropbox\ECON 5e\Art From Fernando_For Digital\Ch03\Figure_3_5\png\Figure_3.5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\Dropbox\ECON 5e\Art From Fernando_For Digital\Ch03\Figure_3_5\png\Figure_3.5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aul\Dropbox\ECON 5e\Art From Fernando_For Digital\Ch03\Figure_3_5\png\Figure_3.5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supply curve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As the supply curve shifts, the quantity supplied will change, </a:t>
            </a:r>
            <a:r>
              <a:rPr lang="en-US" i="1" dirty="0"/>
              <a:t>even if the price doesn’t change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quantity supplied changes at every possible price.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/>
              <a:t>Shifting the supply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/>
              <a:t>Figure 3.5</a:t>
            </a:r>
          </a:p>
        </p:txBody>
      </p:sp>
      <p:pic>
        <p:nvPicPr>
          <p:cNvPr id="5122" name="Picture 2" descr="C:\Users\Paul\Dropbox\ECON 5e\Art From Fernando_For Digital\Ch03\Figure_3_5\png\Figure_3.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ul\Dropbox\ECON 5e\Art From Fernando_For Digital\Ch03\Figure_3_5\png\Figure_3.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\Dropbox\ECON 5e\Art From Fernando_For Digital\Ch03\Figure_3_5\png\Figure_3.5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aul\Dropbox\ECON 5e\Art From Fernando_For Digital\Ch03\Figure_3_5\png\Figure_3.5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57600" y="3352800"/>
            <a:ext cx="5029200" cy="2807731"/>
            <a:chOff x="3581400" y="2863334"/>
            <a:chExt cx="4191000" cy="219994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038600" y="3048000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791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648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934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581400" y="28633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4773898"/>
              <a:ext cx="3352800" cy="28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 Q</a:t>
              </a:r>
              <a:r>
                <a:rPr lang="en-US" i="1" baseline="-25000" dirty="0"/>
                <a:t>2	</a:t>
              </a:r>
              <a:r>
                <a:rPr lang="en-US" i="1" dirty="0"/>
                <a:t>        Q</a:t>
              </a:r>
              <a:r>
                <a:rPr lang="en-US" i="1" baseline="-25000" dirty="0"/>
                <a:t>1	</a:t>
              </a:r>
              <a:r>
                <a:rPr lang="en-US" i="1" dirty="0"/>
                <a:t>                Q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2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that shift market supply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marL="0" lvl="1"/>
            <a:r>
              <a:rPr lang="en-US" sz="2200" b="1" i="0" dirty="0"/>
              <a:t>Prices of inputs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b="1" i="0" dirty="0"/>
              <a:t>Technological change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b="1" i="0" dirty="0"/>
              <a:t>Prices of substitutes in production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b="1" i="0" dirty="0"/>
              <a:t>Number of firms in the market</a:t>
            </a:r>
            <a:br>
              <a:rPr lang="en-US" sz="2200" b="1" i="0" dirty="0"/>
            </a:br>
            <a:endParaRPr lang="en-US" sz="2200" b="1" i="0" dirty="0"/>
          </a:p>
          <a:p>
            <a:pPr marL="0" lvl="1"/>
            <a:r>
              <a:rPr lang="en-US" sz="2200" b="1" i="0" dirty="0"/>
              <a:t>Expected future prices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dirty="0"/>
              <a:t>We will discuss how each of these affects supply.</a:t>
            </a:r>
            <a:br>
              <a:rPr lang="en-US" sz="2200" b="1" i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prices of inputs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399" y="838200"/>
            <a:ext cx="5993921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en-US" sz="2200" b="1" i="0" kern="0"/>
              <a:t>Inputs</a:t>
            </a:r>
            <a:r>
              <a:rPr lang="en-US" sz="2200" i="0" kern="0"/>
              <a:t> are things used in the production of a good or service.</a:t>
            </a:r>
          </a:p>
          <a:p>
            <a:pPr marL="0" lvl="1"/>
            <a:endParaRPr lang="en-US" sz="2200" kern="0"/>
          </a:p>
          <a:p>
            <a:pPr marL="0" lvl="1"/>
            <a:r>
              <a:rPr lang="en-US" sz="2200" kern="0"/>
              <a:t>Examples of inputs for smartphones:</a:t>
            </a:r>
          </a:p>
          <a:p>
            <a:pPr marL="0" lvl="1"/>
            <a:r>
              <a:rPr lang="en-US" sz="2200" kern="0"/>
              <a:t>		Computer processor</a:t>
            </a:r>
          </a:p>
          <a:p>
            <a:pPr marL="0" lvl="1"/>
            <a:r>
              <a:rPr lang="en-US" sz="2200" kern="0"/>
              <a:t>		Plastic housing</a:t>
            </a:r>
          </a:p>
          <a:p>
            <a:pPr marL="0" lvl="1"/>
            <a:r>
              <a:rPr lang="en-US" sz="2200" kern="0"/>
              <a:t>		Labor</a:t>
            </a:r>
          </a:p>
          <a:p>
            <a:pPr marL="0" lvl="1"/>
            <a:endParaRPr lang="en-US" sz="2200" kern="0"/>
          </a:p>
          <a:p>
            <a:pPr marL="0" lvl="1"/>
            <a:r>
              <a:rPr lang="en-US" sz="2200" i="0" kern="0"/>
              <a:t>An </a:t>
            </a:r>
            <a:r>
              <a:rPr lang="en-US" sz="2200" b="1" i="0" kern="0"/>
              <a:t>increase in the price of an input </a:t>
            </a:r>
            <a:r>
              <a:rPr lang="en-US" sz="2200" i="0" kern="0"/>
              <a:t>decreases the profitability of selling the good, causing a </a:t>
            </a:r>
            <a:r>
              <a:rPr lang="en-US" sz="2200" b="1" i="0" kern="0"/>
              <a:t>decrease in supply</a:t>
            </a:r>
            <a:r>
              <a:rPr lang="en-US" sz="2200" i="0" kern="0"/>
              <a:t>.</a:t>
            </a:r>
          </a:p>
          <a:p>
            <a:pPr marL="0" lvl="1"/>
            <a:endParaRPr lang="en-US" sz="2200" i="0" kern="0"/>
          </a:p>
          <a:p>
            <a:pPr marL="0" lvl="1"/>
            <a:r>
              <a:rPr lang="en-US" sz="2200" i="0" kern="0"/>
              <a:t>A </a:t>
            </a:r>
            <a:r>
              <a:rPr lang="en-US" sz="2200" b="1" i="0" kern="0"/>
              <a:t>decrease in the price of an input </a:t>
            </a:r>
            <a:r>
              <a:rPr lang="en-US" sz="2200" i="0" kern="0"/>
              <a:t>increases the profitability of selling the good, causing an </a:t>
            </a:r>
            <a:r>
              <a:rPr lang="en-US" sz="2200" b="1" i="0" kern="0"/>
              <a:t>increase in supply</a:t>
            </a:r>
            <a:r>
              <a:rPr lang="en-US" sz="2200" i="0" kern="0"/>
              <a:t>.</a:t>
            </a:r>
            <a:endParaRPr 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an increase in the price of input goods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0955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a decrease in the price of input goods</a:t>
            </a:r>
          </a:p>
        </p:txBody>
      </p:sp>
      <p:pic>
        <p:nvPicPr>
          <p:cNvPr id="7" name="Picture 13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96642" y="1430907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able03-2_PPT_3"/>
          <p:cNvPicPr>
            <a:picLocks noChangeAspect="1" noChangeArrowheads="1"/>
          </p:cNvPicPr>
          <p:nvPr/>
        </p:nvPicPr>
        <p:blipFill rotWithShape="1">
          <a:blip r:embed="rId3" cstate="print"/>
          <a:srcRect l="31304" r="39317"/>
          <a:stretch/>
        </p:blipFill>
        <p:spPr bwMode="auto">
          <a:xfrm>
            <a:off x="6146321" y="4080294"/>
            <a:ext cx="208759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7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change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38200"/>
            <a:ext cx="6048556" cy="5638800"/>
          </a:xfrm>
        </p:spPr>
        <p:txBody>
          <a:bodyPr/>
          <a:lstStyle/>
          <a:p>
            <a:pPr marL="0" lvl="1"/>
            <a:r>
              <a:rPr lang="en-US" sz="2200" i="0" dirty="0"/>
              <a:t>A firm may experience a positive or negative change in its ability to produce a given level of  output with a given quantity of inputs. This is a </a:t>
            </a:r>
            <a:r>
              <a:rPr lang="en-US" sz="2200" b="1" i="0" dirty="0"/>
              <a:t>technological change</a:t>
            </a:r>
            <a:r>
              <a:rPr lang="en-US" sz="2200" i="0" dirty="0"/>
              <a:t>.</a:t>
            </a:r>
          </a:p>
          <a:p>
            <a:pPr marL="0" lvl="1"/>
            <a:endParaRPr lang="en-US" sz="2200" i="0" dirty="0"/>
          </a:p>
          <a:p>
            <a:pPr marL="0" lvl="1"/>
            <a:r>
              <a:rPr lang="en-US" sz="2200" i="0" dirty="0"/>
              <a:t>Changes raise or lower firms’ costs, hence their supply of the good.</a:t>
            </a:r>
            <a:endParaRPr lang="en-US" sz="2200" b="1" i="0" dirty="0"/>
          </a:p>
          <a:p>
            <a:pPr marL="0" lvl="1"/>
            <a:endParaRPr lang="en-US" sz="2200" dirty="0"/>
          </a:p>
          <a:p>
            <a:pPr marL="0" lvl="1"/>
            <a:r>
              <a:rPr lang="en-US" sz="2200" dirty="0"/>
              <a:t>Examples:</a:t>
            </a:r>
          </a:p>
          <a:p>
            <a:pPr marL="0" lvl="2" indent="0">
              <a:spcBef>
                <a:spcPts val="600"/>
              </a:spcBef>
            </a:pPr>
            <a:r>
              <a:rPr lang="en-US" sz="2200" dirty="0"/>
              <a:t>A new, more productive variety of wheat would increase the supply of wheat.</a:t>
            </a:r>
          </a:p>
          <a:p>
            <a:pPr marL="0" lvl="2" indent="0">
              <a:spcBef>
                <a:spcPts val="600"/>
              </a:spcBef>
            </a:pPr>
            <a:r>
              <a:rPr lang="en-US" sz="2200" dirty="0"/>
              <a:t>Governmental restrictions on land use for agriculture might decrease the supply of wheat.</a:t>
            </a:r>
          </a:p>
          <a:p>
            <a:pPr marL="0" lvl="1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a positive change in technology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0955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a negative change in technology </a:t>
            </a:r>
          </a:p>
        </p:txBody>
      </p:sp>
      <p:pic>
        <p:nvPicPr>
          <p:cNvPr id="7" name="Picture 13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46320" y="4038600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able03-2_PPT_3"/>
          <p:cNvPicPr>
            <a:picLocks noChangeAspect="1" noChangeArrowheads="1"/>
          </p:cNvPicPr>
          <p:nvPr/>
        </p:nvPicPr>
        <p:blipFill rotWithShape="1">
          <a:blip r:embed="rId3" cstate="print"/>
          <a:srcRect l="31304" r="39317"/>
          <a:stretch/>
        </p:blipFill>
        <p:spPr bwMode="auto">
          <a:xfrm>
            <a:off x="6242649" y="1524000"/>
            <a:ext cx="208759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Prices of substitutes, and number of firms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38200"/>
            <a:ext cx="6048556" cy="5638800"/>
          </a:xfrm>
        </p:spPr>
        <p:txBody>
          <a:bodyPr/>
          <a:lstStyle/>
          <a:p>
            <a:pPr marL="0" lvl="1"/>
            <a:r>
              <a:rPr lang="en-US" sz="2200" i="0" dirty="0"/>
              <a:t>Many firms can produce and sell more than one product.</a:t>
            </a:r>
          </a:p>
          <a:p>
            <a:pPr marL="0" lvl="1"/>
            <a:endParaRPr lang="en-US" sz="2200" i="0" dirty="0"/>
          </a:p>
          <a:p>
            <a:pPr marL="0" lvl="1"/>
            <a:r>
              <a:rPr lang="en-US" sz="2200" dirty="0"/>
              <a:t>Example:</a:t>
            </a:r>
          </a:p>
          <a:p>
            <a:pPr marL="0" lvl="1"/>
            <a:r>
              <a:rPr lang="en-US" sz="2200" dirty="0"/>
              <a:t>An Illinois farmer can plant corn or soybeans. If the price of soybeans rises, he will plant (supply) less corn.</a:t>
            </a:r>
          </a:p>
          <a:p>
            <a:pPr marL="0" lvl="1"/>
            <a:endParaRPr lang="en-US" sz="2200" i="0" dirty="0"/>
          </a:p>
          <a:p>
            <a:pPr marL="0" lvl="1"/>
            <a:endParaRPr lang="en-US" sz="2200" i="0" dirty="0"/>
          </a:p>
          <a:p>
            <a:pPr marL="0" lvl="1"/>
            <a:r>
              <a:rPr lang="en-US" sz="2200" i="0" dirty="0"/>
              <a:t>More firms in the market will result in more product available at a given price (greater supply).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i="0" dirty="0"/>
              <a:t>Fewer firms → supply decreases.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on the supply of corn, of an increase in the price of soybeans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0955" y="592324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a increase in the number of firms</a:t>
            </a:r>
          </a:p>
        </p:txBody>
      </p:sp>
      <p:pic>
        <p:nvPicPr>
          <p:cNvPr id="7" name="Picture 6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96642" y="1430907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able03-2_PPT_3"/>
          <p:cNvPicPr>
            <a:picLocks noChangeAspect="1" noChangeArrowheads="1"/>
          </p:cNvPicPr>
          <p:nvPr/>
        </p:nvPicPr>
        <p:blipFill rotWithShape="1">
          <a:blip r:embed="rId3" cstate="print"/>
          <a:srcRect l="31304" r="39317"/>
          <a:stretch/>
        </p:blipFill>
        <p:spPr bwMode="auto">
          <a:xfrm>
            <a:off x="6219340" y="4484965"/>
            <a:ext cx="208759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0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expected future prices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399" y="838200"/>
            <a:ext cx="5410201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en-US" sz="2200" i="0" kern="0"/>
              <a:t>If a firm anticipates the price of its product will be higher in the future, it might decrease its supply today in order to increase it in the future.</a:t>
            </a:r>
          </a:p>
          <a:p>
            <a:pPr marL="0" lvl="1"/>
            <a:br>
              <a:rPr lang="en-US" sz="2200" kern="0"/>
            </a:br>
            <a:r>
              <a:rPr lang="en-US" sz="2200" i="0" kern="0"/>
              <a:t>What types of products could be “stored” like this?</a:t>
            </a:r>
          </a:p>
          <a:p>
            <a:pPr marL="0" lvl="1"/>
            <a:r>
              <a:rPr lang="en-US" sz="2200" kern="0"/>
              <a:t>	Perishable products, or	</a:t>
            </a:r>
          </a:p>
          <a:p>
            <a:pPr marL="0" lvl="1"/>
            <a:r>
              <a:rPr lang="en-US" sz="2200" kern="0"/>
              <a:t>	Non-perishable products</a:t>
            </a:r>
          </a:p>
          <a:p>
            <a:pPr marL="0" lvl="1"/>
            <a:endParaRPr lang="en-US" sz="2200" kern="0"/>
          </a:p>
          <a:p>
            <a:pPr marL="0" lvl="1"/>
            <a:endParaRPr lang="en-US" sz="2200" kern="0"/>
          </a:p>
          <a:p>
            <a:pPr marL="285750" lvl="1">
              <a:buFont typeface="Arial" pitchFamily="34" charset="0"/>
              <a:buChar char="•"/>
            </a:pPr>
            <a:endParaRPr lang="en-US" sz="2200" kern="0"/>
          </a:p>
          <a:p>
            <a:pPr marL="285750" lvl="1">
              <a:buFont typeface="Arial" pitchFamily="34" charset="0"/>
              <a:buChar char="•"/>
            </a:pPr>
            <a:endParaRPr lang="en-US" sz="2200" b="1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an increase in future expected price of a good</a:t>
            </a:r>
          </a:p>
        </p:txBody>
      </p:sp>
      <p:pic>
        <p:nvPicPr>
          <p:cNvPr id="6" name="Picture 13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96642" y="1430907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990600" y="3733800"/>
            <a:ext cx="3429000" cy="381630"/>
          </a:xfrm>
          <a:prstGeom prst="roundRect">
            <a:avLst/>
          </a:prstGeom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-29029"/>
            <a:ext cx="7454900" cy="640080"/>
          </a:xfrm>
        </p:spPr>
        <p:txBody>
          <a:bodyPr/>
          <a:lstStyle/>
          <a:p>
            <a:r>
              <a:rPr lang="en-US" dirty="0"/>
              <a:t>Release timing of </a:t>
            </a:r>
            <a:r>
              <a:rPr lang="en-US" i="1" dirty="0"/>
              <a:t>Collateral Damage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Schwartzenegger</a:t>
            </a:r>
            <a:r>
              <a:rPr lang="en-US" dirty="0"/>
              <a:t> film </a:t>
            </a:r>
            <a:r>
              <a:rPr lang="en-US" i="1" dirty="0"/>
              <a:t>Collateral Damage </a:t>
            </a:r>
            <a:r>
              <a:rPr lang="en-US" dirty="0"/>
              <a:t>was originally scheduled to be released on October 5, 2001.</a:t>
            </a:r>
          </a:p>
          <a:p>
            <a:endParaRPr lang="en-US" i="1" dirty="0"/>
          </a:p>
          <a:p>
            <a:r>
              <a:rPr lang="en-US" dirty="0"/>
              <a:t>The film contained plot elements about terrorist attacks.</a:t>
            </a:r>
          </a:p>
          <a:p>
            <a:endParaRPr lang="en-US" i="1" dirty="0"/>
          </a:p>
          <a:p>
            <a:r>
              <a:rPr lang="en-US" dirty="0"/>
              <a:t>The production company (Warner Bros.) decided the movie would have higher demand (higher expected future prices) if it did not show immediately after 9/11, so it was delayed until February 2002. </a:t>
            </a:r>
          </a:p>
        </p:txBody>
      </p:sp>
    </p:spTree>
    <p:extLst>
      <p:ext uri="{BB962C8B-B14F-4D97-AF65-F5344CB8AC3E}">
        <p14:creationId xmlns:p14="http://schemas.microsoft.com/office/powerpoint/2010/main" val="23370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supply vs. change in quantity supplied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 change in the price of the product being examined causes a movement along the supply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quantity supplied.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Any other change affecting supply causes the entire supply curve to shift.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supply.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A change in supply versus a change in quantity supplied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Figure 3.6</a:t>
            </a:r>
          </a:p>
        </p:txBody>
      </p:sp>
      <p:pic>
        <p:nvPicPr>
          <p:cNvPr id="6146" name="Picture 2" descr="C:\Users\Paul\Dropbox\ECON 5e\Art From Fernando_For Digital\Ch03\Figure_3_6\png\Figure_3.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ul\Dropbox\ECON 5e\Art From Fernando_For Digital\Ch03\Figure_3_6\png\Figure_3.6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ul\Dropbox\ECON 5e\Art From Fernando_For Digital\Ch03\Figure_3_6\png\Figure_3.6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aul\Dropbox\ECON 5e\Art From Fernando_For Digital\Ch03\Figure_3_6\png\Figure_3.6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aul\Dropbox\ECON 5e\Art From Fernando_For Digital\Ch03\Figure_3_6\png\Figure_3.6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aul\Dropbox\ECON 5e\Art From Fernando_For Digital\Ch03\Figure_3_6\png\Figure_3.6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Paul\Dropbox\ECON 5e\Art From Fernando_For Digital\Ch03\Figure_3_6\png\Figure_3.6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aul\Dropbox\ECON 5e\Art From Fernando_For Digital\Ch03\Figure_3_6\png\Figure_3.6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Paul\Dropbox\ECON 5e\Art From Fernando_For Digital\Ch03\Figure_3_6\png\Figure_3.6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the price of a smartphone?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marL="0" lvl="1"/>
            <a:r>
              <a:rPr lang="en-US" sz="2200" b="1" i="0" dirty="0"/>
              <a:t>Demand </a:t>
            </a:r>
            <a:r>
              <a:rPr lang="en-US" sz="2200" i="0" dirty="0"/>
              <a:t>for smartphones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200" dirty="0"/>
              <a:t>How many smartphones do </a:t>
            </a:r>
            <a:r>
              <a:rPr lang="en-US" sz="2200" b="1" dirty="0"/>
              <a:t>consumers</a:t>
            </a:r>
            <a:r>
              <a:rPr lang="en-US" sz="2200" dirty="0"/>
              <a:t> want to buy?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price of the smartphones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other factors</a:t>
            </a:r>
            <a:r>
              <a:rPr lang="en-US" sz="2200" dirty="0"/>
              <a:t>, including prices of other goods</a:t>
            </a:r>
            <a:br>
              <a:rPr lang="en-US" sz="2200" dirty="0"/>
            </a:br>
            <a:endParaRPr lang="en-US" sz="2200" dirty="0"/>
          </a:p>
          <a:p>
            <a:pPr marL="0" lvl="1"/>
            <a:r>
              <a:rPr lang="en-US" sz="2200" b="1" i="0" dirty="0"/>
              <a:t>Supply</a:t>
            </a:r>
            <a:r>
              <a:rPr lang="en-US" sz="2200" i="0" dirty="0"/>
              <a:t> of smartphones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200" dirty="0"/>
              <a:t>How many smartphones are </a:t>
            </a:r>
            <a:r>
              <a:rPr lang="en-US" sz="2200" b="1" dirty="0"/>
              <a:t>producers</a:t>
            </a:r>
            <a:r>
              <a:rPr lang="en-US" sz="2200" dirty="0"/>
              <a:t> willing to sell?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price of the smartphones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other factors</a:t>
            </a:r>
            <a:r>
              <a:rPr lang="en-US" sz="2200" dirty="0"/>
              <a:t>, including prices of other goods</a:t>
            </a:r>
          </a:p>
        </p:txBody>
      </p:sp>
    </p:spTree>
    <p:extLst>
      <p:ext uri="{BB962C8B-B14F-4D97-AF65-F5344CB8AC3E}">
        <p14:creationId xmlns:p14="http://schemas.microsoft.com/office/powerpoint/2010/main" val="5143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Equilibrium: Putting Demand and Supply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3.3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a graph to illustrate market equilibrium.</a:t>
            </a:r>
          </a:p>
        </p:txBody>
      </p:sp>
    </p:spTree>
    <p:extLst>
      <p:ext uri="{BB962C8B-B14F-4D97-AF65-F5344CB8AC3E}">
        <p14:creationId xmlns:p14="http://schemas.microsoft.com/office/powerpoint/2010/main" val="28201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886200" cy="5638800"/>
          </a:xfrm>
        </p:spPr>
        <p:txBody>
          <a:bodyPr/>
          <a:lstStyle/>
          <a:p>
            <a:r>
              <a:rPr lang="en-US" dirty="0"/>
              <a:t>At a price of $200,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consumers want to buy 10 million smartphones,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producers want to sell 10 million smartphones.</a:t>
            </a:r>
          </a:p>
          <a:p>
            <a:endParaRPr lang="en-US" dirty="0"/>
          </a:p>
          <a:p>
            <a:r>
              <a:rPr lang="en-US" dirty="0"/>
              <a:t>This is a </a:t>
            </a:r>
            <a:r>
              <a:rPr lang="en-US" b="1" dirty="0"/>
              <a:t>market equilibrium</a:t>
            </a:r>
            <a:r>
              <a:rPr lang="en-US" dirty="0"/>
              <a:t>: a situation in which quantity demanded equals quantity supplied.</a:t>
            </a:r>
          </a:p>
          <a:p>
            <a:endParaRPr lang="en-US" dirty="0"/>
          </a:p>
          <a:p>
            <a:r>
              <a:rPr lang="en-US" dirty="0"/>
              <a:t>A market equilibrium with many buyers and sellers is a </a:t>
            </a:r>
            <a:r>
              <a:rPr lang="en-US" b="1" dirty="0"/>
              <a:t>competitive market equilibrium</a:t>
            </a:r>
            <a:r>
              <a:rPr lang="en-US" dirty="0"/>
              <a:t>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Figure 3.7</a:t>
            </a:r>
          </a:p>
        </p:txBody>
      </p:sp>
      <p:pic>
        <p:nvPicPr>
          <p:cNvPr id="7170" name="Picture 2" descr="C:\Users\Paul\Dropbox\ECON 5e\Art From Fernando_For Digital\Ch03\Figure_3_7\png\Figure_3.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ul\Dropbox\ECON 5e\Art From Fernando_For Digital\Ch03\Figure_3_7\png\Figure_3.7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aul\Dropbox\ECON 5e\Art From Fernando_For Digital\Ch03\Figure_3_7\png\Figure_3.7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ul\Dropbox\ECON 5e\Art From Fernando_For Digital\Ch03\Figure_3_7\png\Figure_3.7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aul\Dropbox\ECON 5e\Art From Fernando_For Digital\Ch03\Figure_3_7\png\Figure_3.7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 price and quantity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886200" cy="5638800"/>
          </a:xfrm>
        </p:spPr>
        <p:txBody>
          <a:bodyPr/>
          <a:lstStyle/>
          <a:p>
            <a:r>
              <a:rPr lang="en-US" dirty="0"/>
              <a:t>In this market: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equilibrium price</a:t>
            </a:r>
            <a:r>
              <a:rPr lang="en-US" dirty="0"/>
              <a:t> of a smartphone is $200,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equilibrium quantity</a:t>
            </a:r>
            <a:r>
              <a:rPr lang="en-US" dirty="0"/>
              <a:t> of a smartphone is 10 million smartphones per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Since buyers and sellers want to trade the same quantity at the price of $200, we do not expect the price to change.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Figure 3.7</a:t>
            </a:r>
          </a:p>
        </p:txBody>
      </p:sp>
      <p:pic>
        <p:nvPicPr>
          <p:cNvPr id="7170" name="Picture 2" descr="C:\Users\Paul\Dropbox\ECON 5e\Art From Fernando_For Digital\Ch03\Figure_3_7\png\Figure_3.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ul\Dropbox\ECON 5e\Art From Fernando_For Digital\Ch03\Figure_3_7\png\Figure_3.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aul\Dropbox\ECON 5e\Art From Fernando_For Digital\Ch03\Figure_3_7\png\Figure_3.7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ul\Dropbox\ECON 5e\Art From Fernando_For Digital\Ch03\Figure_3_7\png\Figure_3.7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aul\Dropbox\ECON 5e\Art From Fernando_For Digital\Ch03\Figure_3_7\png\Figure_3.7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aul\Dropbox\ECON 5e\Art From Fernando_For Digital\Ch03\Figure_3_7\png\Figure_3.7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Paul\Dropbox\ECON 5e\Art From Fernando_For Digital\Ch03\Figure_3_7\png\Figure_3.7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surplus in the market for smartphones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038600" cy="5867400"/>
          </a:xfrm>
        </p:spPr>
        <p:txBody>
          <a:bodyPr/>
          <a:lstStyle/>
          <a:p>
            <a:r>
              <a:rPr lang="en-US" dirty="0"/>
              <a:t>At a price of $250,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consumers want to</a:t>
            </a:r>
            <a:br>
              <a:rPr lang="en-US" dirty="0"/>
            </a:br>
            <a:r>
              <a:rPr lang="en-US" dirty="0"/>
              <a:t>buy 9 million</a:t>
            </a:r>
            <a:br>
              <a:rPr lang="en-US" dirty="0"/>
            </a:br>
            <a:r>
              <a:rPr lang="en-US" dirty="0"/>
              <a:t>smartphones, while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producers want to</a:t>
            </a:r>
            <a:br>
              <a:rPr lang="en-US" dirty="0"/>
            </a:br>
            <a:r>
              <a:rPr lang="en-US" dirty="0"/>
              <a:t>sell 11 million.</a:t>
            </a:r>
          </a:p>
          <a:p>
            <a:endParaRPr lang="en-US" dirty="0"/>
          </a:p>
          <a:p>
            <a:r>
              <a:rPr lang="en-US" dirty="0"/>
              <a:t>This gives a </a:t>
            </a:r>
            <a:r>
              <a:rPr lang="en-US" b="1" dirty="0"/>
              <a:t>surplus</a:t>
            </a:r>
            <a:r>
              <a:rPr lang="en-US" dirty="0"/>
              <a:t> of 2 million smartphones: a situation in which quantity supplied is greater than quantity demanded.</a:t>
            </a:r>
          </a:p>
          <a:p>
            <a:endParaRPr lang="en-US" dirty="0"/>
          </a:p>
          <a:p>
            <a:r>
              <a:rPr lang="en-US" dirty="0"/>
              <a:t>Prediction: sellers will compete amongst themselves, driving the price down.  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3193289" cy="449263"/>
          </a:xfrm>
        </p:spPr>
        <p:txBody>
          <a:bodyPr/>
          <a:lstStyle/>
          <a:p>
            <a:r>
              <a:rPr lang="en-US" dirty="0"/>
              <a:t>The effect of surpluses and shortages  on the market price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/>
              <a:t>Figure 3.8</a:t>
            </a:r>
          </a:p>
        </p:txBody>
      </p:sp>
      <p:pic>
        <p:nvPicPr>
          <p:cNvPr id="8194" name="Picture 2" descr="C:\Users\Paul\Dropbox\ECON 5e\Art From Fernando_For Digital\Ch03\Figure_3_8\png\Figure_3.8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ul\Dropbox\ECON 5e\Art From Fernando_For Digital\Ch03\Figure_3_8\png\Figure_3.8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ul\Dropbox\ECON 5e\Art From Fernando_For Digital\Ch03\Figure_3_8\png\Figure_3.8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aul\Dropbox\ECON 5e\Art From Fernando_For Digital\Ch03\Figure_3_8\png\Figure_3.8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aul\Dropbox\ECON 5e\Art From Fernando_For Digital\Ch03\Figure_3_8\png\Figure_3.8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Paul\Dropbox\ECON 5e\Art From Fernando_For Digital\Ch03\Figure_3_8\png\Figure_3.8_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Paul\Dropbox\ECON 5e\Art From Fernando_For Digital\Ch03\Figure_3_8\png\Figure_3.8_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shortage in the market for smartphones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038600" cy="5867400"/>
          </a:xfrm>
        </p:spPr>
        <p:txBody>
          <a:bodyPr/>
          <a:lstStyle/>
          <a:p>
            <a:r>
              <a:rPr lang="en-US" dirty="0"/>
              <a:t>At a price of $100,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consumers want to</a:t>
            </a:r>
            <a:br>
              <a:rPr lang="en-US" dirty="0"/>
            </a:br>
            <a:r>
              <a:rPr lang="en-US" dirty="0"/>
              <a:t>buy 12 million</a:t>
            </a:r>
            <a:br>
              <a:rPr lang="en-US" dirty="0"/>
            </a:br>
            <a:r>
              <a:rPr lang="en-US" dirty="0"/>
              <a:t>smartphones, while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producers want to</a:t>
            </a:r>
            <a:br>
              <a:rPr lang="en-US" dirty="0"/>
            </a:br>
            <a:r>
              <a:rPr lang="en-US" dirty="0"/>
              <a:t>sell 8 million.</a:t>
            </a:r>
          </a:p>
          <a:p>
            <a:r>
              <a:rPr lang="en-US" dirty="0"/>
              <a:t>This gives a </a:t>
            </a:r>
            <a:r>
              <a:rPr lang="en-US" b="1" dirty="0"/>
              <a:t>shortage</a:t>
            </a:r>
            <a:r>
              <a:rPr lang="en-US" dirty="0"/>
              <a:t> of 4 million smartphones: a situation in which quantity demanded is greater than quantity supplied.</a:t>
            </a:r>
          </a:p>
          <a:p>
            <a:r>
              <a:rPr lang="en-US" dirty="0"/>
              <a:t>Prediction: sellers will realize they can increase the price and still sell as many smartphones, so the price will rise.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3048000" cy="449263"/>
          </a:xfrm>
        </p:spPr>
        <p:txBody>
          <a:bodyPr/>
          <a:lstStyle/>
          <a:p>
            <a:r>
              <a:rPr lang="en-US" dirty="0"/>
              <a:t>The effect of surpluses and shortages  on the market price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/>
              <a:t>Figure 3.8</a:t>
            </a:r>
          </a:p>
        </p:txBody>
      </p:sp>
      <p:pic>
        <p:nvPicPr>
          <p:cNvPr id="8194" name="Picture 2" descr="C:\Users\Paul\Dropbox\ECON 5e\Art From Fernando_For Digital\Ch03\Figure_3_8\png\Figure_3.8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ul\Dropbox\ECON 5e\Art From Fernando_For Digital\Ch03\Figure_3_8\png\Figure_3.8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ul\Dropbox\ECON 5e\Art From Fernando_For Digital\Ch03\Figure_3_8\png\Figure_3.8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aul\Dropbox\ECON 5e\Art From Fernando_For Digital\Ch03\Figure_3_8\png\Figure_3.8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Paul\Dropbox\ECON 5e\Art From Fernando_For Digital\Ch03\Figure_3_8\png\Figure_3.8_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Paul\Dropbox\ECON 5e\Art From Fernando_For Digital\Ch03\Figure_3_8\png\Figure_3.8_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Paul\Dropbox\ECON 5e\Art From Fernando_For Digital\Ch03\Figure_3_8\png\Figure_3.8_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and supply both count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Price is determined by the </a:t>
            </a:r>
            <a:r>
              <a:rPr lang="en-US" i="1" dirty="0"/>
              <a:t>interaction</a:t>
            </a:r>
            <a:r>
              <a:rPr lang="en-US" dirty="0"/>
              <a:t> of buyers and sellers.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Neither group can dictate price in a competitive market (i.e. one with many buyers and sellers).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However </a:t>
            </a:r>
            <a:r>
              <a:rPr lang="en-US" i="1" dirty="0"/>
              <a:t>changes in supply and/or demand </a:t>
            </a:r>
            <a:r>
              <a:rPr lang="en-US" dirty="0"/>
              <a:t>will affect the price and quantity traded.</a:t>
            </a:r>
          </a:p>
        </p:txBody>
      </p:sp>
    </p:spTree>
    <p:extLst>
      <p:ext uri="{BB962C8B-B14F-4D97-AF65-F5344CB8AC3E}">
        <p14:creationId xmlns:p14="http://schemas.microsoft.com/office/powerpoint/2010/main" val="26604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The Effect of Demand and Supply Shifts on Equilibrium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3.4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demand and supply graphs to predict changes in prices and quantities.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usefulness of the demand and supply model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Predictions about price and quantity in model require us to know supply and demand curves.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Typically, we know price and quantity, but </a:t>
            </a:r>
            <a:r>
              <a:rPr lang="en-US" i="1" dirty="0"/>
              <a:t>do not know </a:t>
            </a:r>
            <a:r>
              <a:rPr lang="en-US" dirty="0"/>
              <a:t>the curves that generate them.</a:t>
            </a:r>
          </a:p>
          <a:p>
            <a:pPr>
              <a:spcBef>
                <a:spcPct val="20000"/>
              </a:spcBef>
            </a:pPr>
            <a:endParaRPr lang="en-US" i="1" dirty="0"/>
          </a:p>
          <a:p>
            <a:pPr>
              <a:spcBef>
                <a:spcPct val="20000"/>
              </a:spcBef>
            </a:pPr>
            <a:r>
              <a:rPr lang="en-US" dirty="0"/>
              <a:t>The power of the demand and supply model is in its ability to predict </a:t>
            </a:r>
            <a:r>
              <a:rPr lang="en-US" i="1" dirty="0"/>
              <a:t>directional</a:t>
            </a:r>
            <a:r>
              <a:rPr lang="en-US" dirty="0"/>
              <a:t> </a:t>
            </a:r>
            <a:r>
              <a:rPr lang="en-US" i="1" dirty="0"/>
              <a:t>changes</a:t>
            </a:r>
            <a:r>
              <a:rPr lang="en-US" dirty="0"/>
              <a:t> in price and quantity traded.</a:t>
            </a:r>
          </a:p>
        </p:txBody>
      </p:sp>
    </p:spTree>
    <p:extLst>
      <p:ext uri="{BB962C8B-B14F-4D97-AF65-F5344CB8AC3E}">
        <p14:creationId xmlns:p14="http://schemas.microsoft.com/office/powerpoint/2010/main" val="2963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shifts in supply on equilibrium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657600" cy="5638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Suppose Amazon enters the smartphone market: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More smartphones are supplied at any given price—an increase in supply from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Equilibrium price falls from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Equilibrium quantity rises from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05000"/>
              </a:lnSpc>
            </a:pPr>
            <a:endParaRPr lang="en-US" sz="1600" dirty="0"/>
          </a:p>
          <a:p>
            <a:pPr>
              <a:lnSpc>
                <a:spcPct val="105000"/>
              </a:lnSpc>
            </a:pPr>
            <a:endParaRPr lang="en-US" sz="1600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The effect of an increase in supply on equilibrium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Figure 3.9</a:t>
            </a:r>
          </a:p>
        </p:txBody>
      </p:sp>
      <p:pic>
        <p:nvPicPr>
          <p:cNvPr id="9218" name="Picture 2" descr="C:\Users\Paul\Dropbox\ECON 5e\Art From Fernando_For Digital\Ch03\Figure_3_9\png\Figure_3.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ul\Dropbox\ECON 5e\Art From Fernando_For Digital\Ch03\Figure_3_9\png\Figure_3.9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aul\Dropbox\ECON 5e\Art From Fernando_For Digital\Ch03\Figure_3_9\png\Figure_3.9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ul\Dropbox\ECON 5e\Art From Fernando_For Digital\Ch03\Figure_3_9\png\Figure_3.9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aul\Dropbox\ECON 5e\Art From Fernando_For Digital\Ch03\Figure_3_9\png\Figure_3.9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aul\Dropbox\ECON 5e\Art From Fernando_For Digital\Ch03\Figure_3_9\png\Figure_3.9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aul\Dropbox\ECON 5e\Art From Fernando_For Digital\Ch03\Figure_3_9\png\Figure_3.9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aul\Dropbox\ECON 5e\Art From Fernando_For Digital\Ch03\Figure_3_9\png\Figure_3.9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aul\Dropbox\ECON 5e\Art From Fernando_For Digital\Ch03\Figure_3_9\png\Figure_3.9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will price and quantity change?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505200" cy="5638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By how much will price fall? By how much will quantity rise?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We cannot say, without knowing more information.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For now, we can only predict that price will fall and quantity traded will rise.</a:t>
            </a:r>
          </a:p>
          <a:p>
            <a:pPr>
              <a:lnSpc>
                <a:spcPct val="105000"/>
              </a:lnSpc>
            </a:pPr>
            <a:endParaRPr lang="en-US" sz="2000" dirty="0"/>
          </a:p>
          <a:p>
            <a:pPr>
              <a:lnSpc>
                <a:spcPct val="105000"/>
              </a:lnSpc>
            </a:pPr>
            <a:endParaRPr lang="en-US" sz="1600" dirty="0"/>
          </a:p>
          <a:p>
            <a:pPr>
              <a:lnSpc>
                <a:spcPct val="105000"/>
              </a:lnSpc>
            </a:pPr>
            <a:endParaRPr lang="en-US" sz="16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The effect of an increase in supply on equilibrium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Figure 3.9</a:t>
            </a:r>
          </a:p>
        </p:txBody>
      </p:sp>
      <p:pic>
        <p:nvPicPr>
          <p:cNvPr id="9" name="Picture 2" descr="C:\Users\Paul\Dropbox\ECON 5e\Art From Fernando_For Digital\Ch03\Figure_3_9\png\Figure_3.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ul\Dropbox\ECON 5e\Art From Fernando_For Digital\Ch03\Figure_3_9\png\Figure_3.9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aul\Dropbox\ECON 5e\Art From Fernando_For Digital\Ch03\Figure_3_9\png\Figure_3.9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ul\Dropbox\ECON 5e\Art From Fernando_For Digital\Ch03\Figure_3_9\png\Figure_3.9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Paul\Dropbox\ECON 5e\Art From Fernando_For Digital\Ch03\Figure_3_9\png\Figure_3.9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aul\Dropbox\ECON 5e\Art From Fernando_For Digital\Ch03\Figure_3_9\png\Figure_3.9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Paul\Dropbox\ECON 5e\Art From Fernando_For Digital\Ch03\Figure_3_9\png\Figure_3.9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Paul\Dropbox\ECON 5e\Art From Fernando_For Digital\Ch03\Figure_3_9\png\Figure_3.9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Paul\Dropbox\ECON 5e\Art From Fernando_For Digital\Ch03\Figure_3_9\png\Figure_3.9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Side of the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3.1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Discuss the variables that influence demand.</a:t>
            </a:r>
          </a:p>
        </p:txBody>
      </p:sp>
    </p:spTree>
    <p:extLst>
      <p:ext uri="{BB962C8B-B14F-4D97-AF65-F5344CB8AC3E}">
        <p14:creationId xmlns:p14="http://schemas.microsoft.com/office/powerpoint/2010/main" val="1816078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shifts in demand on equilibrium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657600" cy="5638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Suppose incomes increase. What happens to the equilibrium in the smartphone market?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Smartphones are a normal good, so as income rises, demand shifts to the right (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Equilibrium price rises (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>
              <a:lnSpc>
                <a:spcPct val="105000"/>
              </a:lnSpc>
            </a:pPr>
            <a:r>
              <a:rPr lang="en-US" dirty="0"/>
              <a:t>Equilibrium quantity rises (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The effect of an increase in demand on equilibrium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Figure 3.10</a:t>
            </a:r>
          </a:p>
        </p:txBody>
      </p:sp>
      <p:pic>
        <p:nvPicPr>
          <p:cNvPr id="10242" name="Picture 2" descr="C:\Users\Paul\Dropbox\ECON 5e\Art From Fernando_For Digital\Ch03\Figure_3_10\png\Figure_3.10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ul\Dropbox\ECON 5e\Art From Fernando_For Digital\Ch03\Figure_3_10\png\Figure_3.10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aul\Dropbox\ECON 5e\Art From Fernando_For Digital\Ch03\Figure_3_10\png\Figure_3.10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aul\Dropbox\ECON 5e\Art From Fernando_For Digital\Ch03\Figure_3_10\png\Figure_3.10_3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aul\Dropbox\ECON 5e\Art From Fernando_For Digital\Ch03\Figure_3_10\png\Figure_3.10_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aul\Dropbox\ECON 5e\Art From Fernando_For Digital\Ch03\Figure_3_10\png\Figure_3.10_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Paul\Dropbox\ECON 5e\Art From Fernando_For Digital\Ch03\Figure_3_10\png\Figure_3.10_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Paul\Dropbox\ECON 5e\Art From Fernando_For Digital\Ch03\Figure_3_10\png\Figure_3.10_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Paul\Dropbox\ECON 5e\Art From Fernando_For Digital\Ch03\Figure_3_10\png\Figure_3.10_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changes in demand or supply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458200" cy="1600200"/>
          </a:xfrm>
        </p:spPr>
        <p:txBody>
          <a:bodyPr/>
          <a:lstStyle/>
          <a:p>
            <a:r>
              <a:rPr lang="en-US" dirty="0"/>
              <a:t>The table summarizes what happens when the demand curve shifts </a:t>
            </a:r>
            <a:r>
              <a:rPr lang="en-US" i="1" dirty="0"/>
              <a:t>or</a:t>
            </a:r>
            <a:r>
              <a:rPr lang="en-US" dirty="0"/>
              <a:t> the supply curve shifts, with the other curve remaining unchanged.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How shifts in demand and supply affect equilibrium price (</a:t>
            </a:r>
            <a:r>
              <a:rPr lang="en-US" i="1" dirty="0"/>
              <a:t>P</a:t>
            </a:r>
            <a:r>
              <a:rPr lang="en-US" dirty="0"/>
              <a:t>) and quantity (</a:t>
            </a:r>
            <a:r>
              <a:rPr lang="en-US" i="1" dirty="0"/>
              <a:t>Q</a:t>
            </a:r>
            <a:r>
              <a:rPr lang="en-US" dirty="0"/>
              <a:t>)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Table 3.3</a:t>
            </a:r>
          </a:p>
        </p:txBody>
      </p:sp>
      <p:graphicFrame>
        <p:nvGraphicFramePr>
          <p:cNvPr id="10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54107"/>
              </p:ext>
            </p:extLst>
          </p:nvPr>
        </p:nvGraphicFramePr>
        <p:xfrm>
          <a:off x="533400" y="2133600"/>
          <a:ext cx="7315200" cy="3012956"/>
        </p:xfrm>
        <a:graphic>
          <a:graphicData uri="http://schemas.openxmlformats.org/drawingml/2006/table">
            <a:tbl>
              <a:tblPr/>
              <a:tblGrid>
                <a:gridCol w="223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Unchanged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Right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Left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Unchanged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Right</a:t>
                      </a:r>
                      <a:endParaRPr kumimoji="0" 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>
                        <a:ln>
                          <a:noFill/>
                        </a:ln>
                        <a:solidFill>
                          <a:srgbClr val="B00B2D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Left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demand and supply over time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/>
              <a:t>Over time, it is likely that </a:t>
            </a:r>
            <a:r>
              <a:rPr lang="en-US" i="1" dirty="0"/>
              <a:t>both</a:t>
            </a:r>
            <a:r>
              <a:rPr lang="en-US" dirty="0"/>
              <a:t> demand and supply will change.</a:t>
            </a:r>
          </a:p>
          <a:p>
            <a:endParaRPr lang="en-US" dirty="0"/>
          </a:p>
          <a:p>
            <a:r>
              <a:rPr lang="en-US" dirty="0"/>
              <a:t>For example, as new firms enter the market for smartphones </a:t>
            </a:r>
            <a:r>
              <a:rPr lang="en-US" i="1" dirty="0"/>
              <a:t>and</a:t>
            </a:r>
            <a:r>
              <a:rPr lang="en-US" dirty="0"/>
              <a:t> incomes increase, we expect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supply of smartphones will shift to the right, </a:t>
            </a:r>
            <a:r>
              <a:rPr lang="en-US" i="1" dirty="0"/>
              <a:t>and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demand for smartphones will shift to the right.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Shifts in demand and supply over time: demand shifting more than supply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0" y="5562600"/>
            <a:ext cx="1466850" cy="381000"/>
          </a:xfrm>
        </p:spPr>
        <p:txBody>
          <a:bodyPr/>
          <a:lstStyle/>
          <a:p>
            <a:r>
              <a:rPr lang="en-US" dirty="0"/>
              <a:t>Figure 3.11a</a:t>
            </a:r>
          </a:p>
        </p:txBody>
      </p:sp>
      <p:pic>
        <p:nvPicPr>
          <p:cNvPr id="1048" name="Picture 24" descr="C:\Users\holmes\Dropbox\ECON 5e\Art From Fernando_For Digital\Ch03\Figure_3.11\png\Figure_3.1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holmes\Dropbox\ECON 5e\Art From Fernando_For Digital\Ch03\Figure_3.11\png\Figure_3.1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holmes\Dropbox\ECON 5e\Art From Fernando_For Digital\Ch03\Figure_3.11\png\Figure_3.1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holmes\Dropbox\ECON 5e\Art From Fernando_For Digital\Ch03\Figure_3.11\png\Figure_3.1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holmes\Dropbox\ECON 5e\Art From Fernando_For Digital\Ch03\Figure_3.11\png\Figure_3.11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holmes\Dropbox\ECON 5e\Art From Fernando_For Digital\Ch03\Figure_3.11\png\Figure_3.11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holmes\Dropbox\ECON 5e\Art From Fernando_For Digital\Ch03\Figure_3.11\png\Figure_3.11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holmes\Dropbox\ECON 5e\Art From Fernando_For Digital\Ch03\Figure_3.11\png\Figure_3.11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shifting more than supply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/>
              <a:t>What does our model predict?</a:t>
            </a:r>
          </a:p>
          <a:p>
            <a:endParaRPr lang="en-US" dirty="0"/>
          </a:p>
          <a:p>
            <a:r>
              <a:rPr lang="en-US" dirty="0"/>
              <a:t>S↑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 ( P↓ and Q↑ )</a:t>
            </a:r>
          </a:p>
          <a:p>
            <a:endParaRPr lang="en-US" dirty="0"/>
          </a:p>
          <a:p>
            <a:r>
              <a:rPr lang="en-US" dirty="0"/>
              <a:t>D↑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( P↑ and Q↑ )</a:t>
            </a:r>
          </a:p>
          <a:p>
            <a:endParaRPr lang="en-US" dirty="0"/>
          </a:p>
          <a:p>
            <a:r>
              <a:rPr lang="en-US" dirty="0"/>
              <a:t>So we can be sure equilibrium quantity will rise; but the effect on equilibrium price is not clear.</a:t>
            </a:r>
          </a:p>
          <a:p>
            <a:endParaRPr lang="en-US" dirty="0"/>
          </a:p>
          <a:p>
            <a:r>
              <a:rPr lang="en-US" dirty="0"/>
              <a:t>This panel shows demand shifting more than supply: equilibrium price and quantity both rise.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Shifts in demand and supply over time: demand shifting more than supply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0" y="5562600"/>
            <a:ext cx="1466850" cy="381000"/>
          </a:xfrm>
        </p:spPr>
        <p:txBody>
          <a:bodyPr/>
          <a:lstStyle/>
          <a:p>
            <a:r>
              <a:rPr lang="en-US" dirty="0"/>
              <a:t>Figure 3.11a</a:t>
            </a:r>
          </a:p>
        </p:txBody>
      </p:sp>
      <p:pic>
        <p:nvPicPr>
          <p:cNvPr id="9" name="Picture 24" descr="C:\Users\holmes\Dropbox\ECON 5e\Art From Fernando_For Digital\Ch03\Figure_3.11\png\Figure_3.1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C:\Users\holmes\Dropbox\ECON 5e\Art From Fernando_For Digital\Ch03\Figure_3.11\png\Figure_3.1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:\Users\holmes\Dropbox\ECON 5e\Art From Fernando_For Digital\Ch03\Figure_3.11\png\Figure_3.11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C:\Users\holmes\Dropbox\ECON 5e\Art From Fernando_For Digital\Ch03\Figure_3.11\png\Figure_3.11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C:\Users\holmes\Dropbox\ECON 5e\Art From Fernando_For Digital\Ch03\Figure_3.11\png\Figure_3.11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C:\Users\holmes\Dropbox\ECON 5e\Art From Fernando_For Digital\Ch03\Figure_3.11\png\Figure_3.11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C:\Users\holmes\Dropbox\ECON 5e\Art From Fernando_For Digital\Ch03\Figure_3.11\png\Figure_3.11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1" descr="C:\Users\holmes\Dropbox\ECON 5e\Art From Fernando_For Digital\Ch03\Figure_3.11\png\Figure_3.11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C:\Users\holmes\Dropbox\ECON 5e\Art From Fernando_For Digital\Ch03\Figure_3.11\png\Figure_3.11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3" descr="C:\Users\holmes\Dropbox\ECON 5e\Art From Fernando_For Digital\Ch03\Figure_3.11\png\Figure_3.11_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C:\Users\holmes\Dropbox\ECON 5e\Art From Fernando_For Digital\Ch03\Figure_3.11\png\Figure_3.11_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shifting more than demand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/>
              <a:t>This panel shows supply shifting more than demand: quantity rises, but equilibrium price falls.</a:t>
            </a:r>
          </a:p>
          <a:p>
            <a:endParaRPr lang="en-US" dirty="0"/>
          </a:p>
          <a:p>
            <a:r>
              <a:rPr lang="en-US" dirty="0"/>
              <a:t>Without knowing the relative size of the changes, the effect on equilibrium price is ambiguous.</a:t>
            </a:r>
          </a:p>
          <a:p>
            <a:endParaRPr lang="en-US" dirty="0"/>
          </a:p>
          <a:p>
            <a:r>
              <a:rPr lang="en-US" dirty="0"/>
              <a:t>It is possible, but unlikely, that the equilibrium price will remain unchanged.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Shifts in demand and supply over time: supply shifting more than demand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0" y="5562600"/>
            <a:ext cx="1466850" cy="381000"/>
          </a:xfrm>
        </p:spPr>
        <p:txBody>
          <a:bodyPr/>
          <a:lstStyle/>
          <a:p>
            <a:r>
              <a:rPr lang="en-US" dirty="0"/>
              <a:t>Figure 3.11b</a:t>
            </a:r>
          </a:p>
        </p:txBody>
      </p:sp>
      <p:pic>
        <p:nvPicPr>
          <p:cNvPr id="2050" name="Picture 2" descr="C:\Users\holmes\Dropbox\ECON 5e\Art From Fernando_For Digital\Ch03\Figure_3.11\png\Figure_3.11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lmes\Dropbox\ECON 5e\Art From Fernando_For Digital\Ch03\Figure_3.11\png\Figure_3.11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lmes\Dropbox\ECON 5e\Art From Fernando_For Digital\Ch03\Figure_3.11\png\Figure_3.11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lmes\Dropbox\ECON 5e\Art From Fernando_For Digital\Ch03\Figure_3.11\png\Figure_3.11_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lmes\Dropbox\ECON 5e\Art From Fernando_For Digital\Ch03\Figure_3.11\png\Figure_3.11_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lmes\Dropbox\ECON 5e\Art From Fernando_For Digital\Ch03\Figure_3.11\png\Figure_3.11_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lmes\Dropbox\ECON 5e\Art From Fernando_For Digital\Ch03\Figure_3.11\png\Figure_3.11_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lmes\Dropbox\ECON 5e\Art From Fernando_For Digital\Ch03\Figure_3.11\png\Figure_3.11_1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lmes\Dropbox\ECON 5e\Art From Fernando_For Digital\Ch03\Figure_3.11\png\Figure_3.11_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holmes\Dropbox\ECON 5e\Art From Fernando_For Digital\Ch03\Figure_3.11\png\Figure_3.11_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holmes\Dropbox\ECON 5e\Art From Fernando_For Digital\Ch03\Figure_3.11\png\Figure_3.11_2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changes in demand or supply—</a:t>
            </a:r>
            <a:r>
              <a:rPr lang="en-US" dirty="0" err="1"/>
              <a:t>redux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458200" cy="1600200"/>
          </a:xfrm>
        </p:spPr>
        <p:txBody>
          <a:bodyPr/>
          <a:lstStyle/>
          <a:p>
            <a:r>
              <a:rPr lang="en-US" dirty="0"/>
              <a:t>We can now fill in the rest of Table 3.3.</a:t>
            </a:r>
          </a:p>
          <a:p>
            <a:r>
              <a:rPr lang="en-US" dirty="0"/>
              <a:t>The cell in red is the example that we just did.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/>
              <a:t>How shifts in demand and supply affect equilibrium price (</a:t>
            </a:r>
            <a:r>
              <a:rPr lang="en-US" i="1" dirty="0"/>
              <a:t>P</a:t>
            </a:r>
            <a:r>
              <a:rPr lang="en-US" dirty="0"/>
              <a:t>) and quantity (</a:t>
            </a:r>
            <a:r>
              <a:rPr lang="en-US" i="1" dirty="0"/>
              <a:t>Q</a:t>
            </a:r>
            <a:r>
              <a:rPr lang="en-US" dirty="0"/>
              <a:t>)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/>
              <a:t>Table 3.3</a:t>
            </a:r>
          </a:p>
        </p:txBody>
      </p:sp>
      <p:graphicFrame>
        <p:nvGraphicFramePr>
          <p:cNvPr id="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99434"/>
              </p:ext>
            </p:extLst>
          </p:nvPr>
        </p:nvGraphicFramePr>
        <p:xfrm>
          <a:off x="533400" y="2133600"/>
          <a:ext cx="7315200" cy="3203878"/>
        </p:xfrm>
        <a:graphic>
          <a:graphicData uri="http://schemas.openxmlformats.org/drawingml/2006/table">
            <a:tbl>
              <a:tblPr/>
              <a:tblGrid>
                <a:gridCol w="223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Unchanged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Right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Left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Unchanged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Right</a:t>
                      </a:r>
                      <a:endParaRPr kumimoji="0" 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Left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b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falling price of Blu-ray players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From 2006 to 2013, the price of Blu-ray players fell from about $800 to about $95, while the number of Blu-ray players traded increased dramatically.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What best explains this change?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/>
              <a:t>Increase in demand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/>
              <a:t>Decrease in demand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/>
              <a:t>Increase in supply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/>
              <a:t>Decrease in supply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you show this change on a supply-and-demand diagram?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3962400"/>
            <a:ext cx="3124200" cy="457200"/>
          </a:xfrm>
          <a:prstGeom prst="roundRect">
            <a:avLst/>
          </a:prstGeom>
          <a:ln w="254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Blu-ray players (part B)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5562600"/>
            <a:ext cx="8839200" cy="914400"/>
          </a:xfrm>
        </p:spPr>
        <p:txBody>
          <a:bodyPr/>
          <a:lstStyle/>
          <a:p>
            <a:r>
              <a:rPr lang="en-US" dirty="0"/>
              <a:t>Supply increased as additional firms started manufacturing Blu-ray players and input costs fell.</a:t>
            </a:r>
          </a:p>
          <a:p>
            <a:endParaRPr lang="en-US" dirty="0"/>
          </a:p>
        </p:txBody>
      </p:sp>
      <p:pic>
        <p:nvPicPr>
          <p:cNvPr id="12290" name="Picture 2" descr="C:\Users\Paul\Dropbox\ECON 5e\Art From Fernando_For Digital\Ch03\MTC_Blue_Ray_Players\Ch03_MTC_BluRay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aul\Dropbox\ECON 5e\Art From Fernando_For Digital\Ch03\MTC_Blue_Ray_Players\Ch03_MTC_BluRay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aul\Dropbox\ECON 5e\Art From Fernando_For Digital\Ch03\MTC_Blue_Ray_Players\Ch03_MTC_BluRay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Paul\Dropbox\ECON 5e\Art From Fernando_For Digital\Ch03\MTC_Blue_Ray_Players\Ch03_MTC_BluRay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Paul\Dropbox\ECON 5e\Art From Fernando_For Digital\Ch03\MTC_Blue_Ray_Players\Ch03_MTC_BluRay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Paul\Dropbox\ECON 5e\Art From Fernando_For Digital\Ch03\MTC_Blue_Ray_Players\Ch03_MTC_BluRay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a curve vs. movements along a curve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Suppose an increase in supply occurs. We now know: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Equilibrium quantity will increase,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Equilibrium price will decrease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It is tempting to believe the decrease in price will cause an increase in demand. But this is incorrect.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decrease in price will cause a movement along with demand curve, but </a:t>
            </a:r>
            <a:r>
              <a:rPr lang="en-US" i="1" dirty="0"/>
              <a:t>not</a:t>
            </a:r>
            <a:r>
              <a:rPr lang="en-US" dirty="0"/>
              <a:t> an increase in demand.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Why? The demand curve </a:t>
            </a:r>
            <a:r>
              <a:rPr lang="en-US" i="1" dirty="0"/>
              <a:t>already</a:t>
            </a:r>
            <a:r>
              <a:rPr lang="en-US" dirty="0"/>
              <a:t> describes how much of the good consumers want to buy, </a:t>
            </a:r>
            <a:r>
              <a:rPr lang="en-US" i="1" dirty="0"/>
              <a:t>at any given price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price change occurs, we just look at the demand curve to see what happens to how much consumers want to buy.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14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misconceptions to avoid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Mixing up terminology: movement along the curve (caused by price change) vs. shifting the curve (caused by other changes).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Not moving curves far enough to be able to illustrate a change.</a:t>
            </a:r>
          </a:p>
          <a:p>
            <a:pPr lvl="1"/>
            <a:r>
              <a:rPr lang="en-US" sz="2200" dirty="0"/>
              <a:t>Exaggerating curve shifts is okay.</a:t>
            </a:r>
          </a:p>
          <a:p>
            <a:pPr lvl="1"/>
            <a:endParaRPr lang="en-US" sz="2200" dirty="0"/>
          </a:p>
          <a:p>
            <a:pPr>
              <a:spcBef>
                <a:spcPct val="20000"/>
              </a:spcBef>
            </a:pPr>
            <a:r>
              <a:rPr lang="en-US" dirty="0"/>
              <a:t>Incompletely labeling diagrams.</a:t>
            </a:r>
          </a:p>
          <a:p>
            <a:pPr lvl="1"/>
            <a:r>
              <a:rPr lang="en-US" sz="2200" dirty="0"/>
              <a:t>Use your arrows!</a:t>
            </a:r>
          </a:p>
          <a:p>
            <a:pPr lvl="1"/>
            <a:endParaRPr lang="en-US" sz="2200" dirty="0"/>
          </a:p>
          <a:p>
            <a:pPr>
              <a:spcBef>
                <a:spcPct val="20000"/>
              </a:spcBef>
            </a:pPr>
            <a:r>
              <a:rPr lang="en-US" dirty="0"/>
              <a:t>Being certain of both price and quantity changes when both demand and supply curves move.</a:t>
            </a:r>
          </a:p>
          <a:p>
            <a:pPr lvl="1"/>
            <a:r>
              <a:rPr lang="en-US" sz="2200" dirty="0"/>
              <a:t>Only one of these effects will be certain.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schedule and demand curve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534400" cy="1611192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Demand Schedule</a:t>
            </a:r>
            <a:r>
              <a:rPr lang="en-US" dirty="0"/>
              <a:t>: A table that shows the relationship between the price of a product and the quantity of the product demanded.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Demand Curve</a:t>
            </a:r>
            <a:r>
              <a:rPr lang="en-US" dirty="0"/>
              <a:t>: A curve that shows the relationship between the price of a product and the quantity of the product demanded.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43100" y="5715000"/>
            <a:ext cx="2290763" cy="449263"/>
          </a:xfrm>
        </p:spPr>
        <p:txBody>
          <a:bodyPr/>
          <a:lstStyle/>
          <a:p>
            <a:r>
              <a:rPr lang="en-US" dirty="0"/>
              <a:t>A demand schedule and a demand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5715000"/>
            <a:ext cx="1352550" cy="381000"/>
          </a:xfrm>
        </p:spPr>
        <p:txBody>
          <a:bodyPr/>
          <a:lstStyle/>
          <a:p>
            <a:r>
              <a:rPr lang="en-US" dirty="0"/>
              <a:t>Figure 3.1</a:t>
            </a:r>
          </a:p>
        </p:txBody>
      </p:sp>
      <p:pic>
        <p:nvPicPr>
          <p:cNvPr id="1026" name="Picture 2" descr="C:\Users\Paul\Dropbox\ECON 5e\Art From Fernando_For Digital\Ch03\Figure_3_1\png\Figure_3.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3\Figure_3_1\png\Figure_3.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3\Figure_3_1\png\Figure_3.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3\Figure_3_1\png\Figure_3.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3\Figure_3_1\png\Figure_3.1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3\Figure_3_1\png\Figure_3.1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3\Figure_3_1\png\Figure_3.1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3\Figure_3_1\png\Figure_3.1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Ceteris paribus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534400" cy="1611192"/>
          </a:xfrm>
        </p:spPr>
        <p:txBody>
          <a:bodyPr/>
          <a:lstStyle/>
          <a:p>
            <a:r>
              <a:rPr lang="en-US" dirty="0"/>
              <a:t>When drawing the demand curve, we assume </a:t>
            </a:r>
            <a:r>
              <a:rPr lang="en-US" b="1" i="1" dirty="0"/>
              <a:t>ceteris paribus</a:t>
            </a:r>
            <a:r>
              <a:rPr lang="en-US" dirty="0"/>
              <a:t>.</a:t>
            </a:r>
          </a:p>
          <a:p>
            <a:r>
              <a:rPr lang="en-US" b="1" i="1" dirty="0"/>
              <a:t>Ceteris paribus </a:t>
            </a:r>
            <a:r>
              <a:rPr lang="en-US" b="1" dirty="0"/>
              <a:t>(“all else equal”) condition: </a:t>
            </a:r>
            <a:r>
              <a:rPr lang="en-US" dirty="0"/>
              <a:t>The requirement that when analyzing the relationship between two variables—such as price and quantity demanded—other variables must be held constant.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43100" y="5715000"/>
            <a:ext cx="2290763" cy="449263"/>
          </a:xfrm>
        </p:spPr>
        <p:txBody>
          <a:bodyPr/>
          <a:lstStyle/>
          <a:p>
            <a:r>
              <a:rPr lang="en-US" dirty="0"/>
              <a:t>A demand schedule and a demand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5715000"/>
            <a:ext cx="1352550" cy="381000"/>
          </a:xfrm>
        </p:spPr>
        <p:txBody>
          <a:bodyPr/>
          <a:lstStyle/>
          <a:p>
            <a:r>
              <a:rPr lang="en-US" dirty="0"/>
              <a:t>Figure 3.1</a:t>
            </a:r>
          </a:p>
        </p:txBody>
      </p:sp>
      <p:pic>
        <p:nvPicPr>
          <p:cNvPr id="1026" name="Picture 2" descr="C:\Users\Paul\Dropbox\ECON 5e\Art From Fernando_For Digital\Ch03\Figure_3_1\png\Figure_3.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3\Figure_3_1\png\Figure_3.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3\Figure_3_1\png\Figure_3.1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3\Figure_3_1\png\Figure_3.1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3\Figure_3_1\png\Figure_3.1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3\Figure_3_1\png\Figure_3.1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3\Figure_3_1\png\Figure_3.1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3\Figure_3_1\png\Figure_3.1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of demand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199"/>
            <a:ext cx="8534400" cy="1910805"/>
          </a:xfrm>
        </p:spPr>
        <p:txBody>
          <a:bodyPr/>
          <a:lstStyle/>
          <a:p>
            <a:r>
              <a:rPr lang="en-US" b="1" dirty="0"/>
              <a:t>Law of Demand</a:t>
            </a:r>
            <a:r>
              <a:rPr lang="en-US" dirty="0"/>
              <a:t>: The rule that, holding everything else constant, when the price of a product falls, the quantity demanded of the product will increase, and when the price of a product rises, the quantity demanded of the product will decrease.</a:t>
            </a:r>
            <a:endParaRPr lang="en-US" i="1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i="1" dirty="0"/>
              <a:t>Implication: Demand curve slopes downward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43100" y="5715000"/>
            <a:ext cx="2290763" cy="449263"/>
          </a:xfrm>
        </p:spPr>
        <p:txBody>
          <a:bodyPr/>
          <a:lstStyle/>
          <a:p>
            <a:r>
              <a:rPr lang="en-US" dirty="0"/>
              <a:t>A demand schedule and a demand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5715000"/>
            <a:ext cx="1352550" cy="381000"/>
          </a:xfrm>
        </p:spPr>
        <p:txBody>
          <a:bodyPr/>
          <a:lstStyle/>
          <a:p>
            <a:r>
              <a:rPr lang="en-US" dirty="0"/>
              <a:t>Figure 3.1</a:t>
            </a:r>
          </a:p>
        </p:txBody>
      </p:sp>
      <p:pic>
        <p:nvPicPr>
          <p:cNvPr id="1026" name="Picture 2" descr="C:\Users\Paul\Dropbox\ECON 5e\Art From Fernando_For Digital\Ch03\Figure_3_1\png\Figure_3.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3\Figure_3_1\png\Figure_3.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3\Figure_3_1\png\Figure_3.1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3\Figure_3_1\png\Figure_3.1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3\Figure_3_1\png\Figure_3.1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3\Figure_3_1\png\Figure_3.1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3\Figure_3_1\png\Figure_3.1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3\Figure_3_1\png\Figure_3.1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and decrease in demand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 change in something other than price that affects demand causes the entire demand curve to shift.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shift to the right (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) is an </a:t>
            </a:r>
            <a:r>
              <a:rPr lang="en-US" b="1" dirty="0"/>
              <a:t>increase in demand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 shift to the left (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D</a:t>
            </a:r>
            <a:r>
              <a:rPr lang="en-US" baseline="-25000" dirty="0"/>
              <a:t>3</a:t>
            </a:r>
            <a:r>
              <a:rPr lang="en-US" dirty="0"/>
              <a:t>) is a </a:t>
            </a:r>
            <a:r>
              <a:rPr lang="en-US" b="1" dirty="0"/>
              <a:t>decrease in demand</a:t>
            </a:r>
            <a:r>
              <a:rPr lang="en-US" dirty="0"/>
              <a:t>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/>
              <a:t>Shifting the demand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/>
              <a:t>Figure 3.2</a:t>
            </a:r>
          </a:p>
        </p:txBody>
      </p:sp>
      <p:pic>
        <p:nvPicPr>
          <p:cNvPr id="2050" name="Picture 2" descr="C:\Users\Paul\Dropbox\ECON 5e\Art From Fernando_For Digital\Ch03\Figure_3_2\png\Figure_3.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ul\Dropbox\ECON 5e\Art From Fernando_For Digital\Ch03\Figure_3_2\png\Figure_3.2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ul\Dropbox\ECON 5e\Art From Fernando_For Digital\Ch03\Figure_3_2\png\Figure_3.2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ul\Dropbox\ECON 5e\Art From Fernando_For Digital\Ch03\Figure_3_2\png\Figure_3.2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demand curve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As the demand curve shifts, the quantity demanded will change, </a:t>
            </a:r>
            <a:r>
              <a:rPr lang="en-US" i="1" dirty="0"/>
              <a:t>even if the price doesn’t change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quantity demanded changes at every possible price.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/>
              <a:t>Shifting the demand curve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/>
              <a:t>Figure 3.2</a:t>
            </a:r>
          </a:p>
        </p:txBody>
      </p:sp>
      <p:pic>
        <p:nvPicPr>
          <p:cNvPr id="2050" name="Picture 2" descr="C:\Users\Paul\Dropbox\ECON 5e\Art From Fernando_For Digital\Ch03\Figure_3_2\png\Figure_3.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ul\Dropbox\ECON 5e\Art From Fernando_For Digital\Ch03\Figure_3_2\png\Figure_3.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ul\Dropbox\ECON 5e\Art From Fernando_For Digital\Ch03\Figure_3_2\png\Figure_3.2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ul\Dropbox\ECON 5e\Art From Fernando_For Digital\Ch03\Figure_3_2\png\Figure_3.2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00" y="3276600"/>
            <a:ext cx="5029200" cy="2627696"/>
            <a:chOff x="3581400" y="2863334"/>
            <a:chExt cx="4191000" cy="2001693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038600" y="3048000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791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648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934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581400" y="28633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4583682"/>
              <a:ext cx="3352800" cy="28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  <a:r>
                <a:rPr lang="en-US" i="1" baseline="-25000" dirty="0"/>
                <a:t>2	</a:t>
              </a:r>
              <a:r>
                <a:rPr lang="en-US" i="1" dirty="0"/>
                <a:t>         Q</a:t>
              </a:r>
              <a:r>
                <a:rPr lang="en-US" i="1" baseline="-25000" dirty="0"/>
                <a:t>1	</a:t>
              </a:r>
              <a:r>
                <a:rPr lang="en-US" i="1" dirty="0"/>
                <a:t>                Q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1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39058</TotalTime>
  <Words>4356</Words>
  <Application>Microsoft Office PowerPoint</Application>
  <PresentationFormat>On-screen Show (4:3)</PresentationFormat>
  <Paragraphs>549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Futura Md BT</vt:lpstr>
      <vt:lpstr>Times New Roman</vt:lpstr>
      <vt:lpstr>original</vt:lpstr>
      <vt:lpstr>PowerPoint Presentation</vt:lpstr>
      <vt:lpstr>Where Prices Come From: The Interaction of Demand and Supply</vt:lpstr>
      <vt:lpstr>What determines the price of a smartphone?</vt:lpstr>
      <vt:lpstr>The Demand Side of the Market</vt:lpstr>
      <vt:lpstr>Demand schedule and demand curve</vt:lpstr>
      <vt:lpstr>Ceteris paribus</vt:lpstr>
      <vt:lpstr>The law of demand</vt:lpstr>
      <vt:lpstr>Increase and decrease in demand</vt:lpstr>
      <vt:lpstr>Shifts of the demand curve</vt:lpstr>
      <vt:lpstr>What factors influence market demand?</vt:lpstr>
      <vt:lpstr>Change in income of consumers</vt:lpstr>
      <vt:lpstr>Change in the price of related goods</vt:lpstr>
      <vt:lpstr>Are tablets substitutes for e-readers?</vt:lpstr>
      <vt:lpstr>Change in tastes or population/demographics</vt:lpstr>
      <vt:lpstr>Change in expectations about future prices</vt:lpstr>
      <vt:lpstr>Apple’s policy on product speculation</vt:lpstr>
      <vt:lpstr>Change in demand vs. change in quantity demanded</vt:lpstr>
      <vt:lpstr>The Supply Side of the Market</vt:lpstr>
      <vt:lpstr>Supply schedule and supply curve</vt:lpstr>
      <vt:lpstr>The law of supply</vt:lpstr>
      <vt:lpstr>Increase and decrease in supply</vt:lpstr>
      <vt:lpstr>Shifts of the supply curve</vt:lpstr>
      <vt:lpstr>Variables that shift market supply</vt:lpstr>
      <vt:lpstr>Changes in prices of inputs</vt:lpstr>
      <vt:lpstr>Technological change</vt:lpstr>
      <vt:lpstr>Prices of substitutes, and number of firms</vt:lpstr>
      <vt:lpstr>Change in expected future prices</vt:lpstr>
      <vt:lpstr>Release timing of Collateral Damage</vt:lpstr>
      <vt:lpstr>Change in supply vs. change in quantity supplied</vt:lpstr>
      <vt:lpstr>Market Equilibrium: Putting Demand and Supply Together</vt:lpstr>
      <vt:lpstr>Market equilibrium</vt:lpstr>
      <vt:lpstr>Market equilibrium price and quantity</vt:lpstr>
      <vt:lpstr>A surplus in the market for smartphones</vt:lpstr>
      <vt:lpstr>A shortage in the market for smartphones</vt:lpstr>
      <vt:lpstr>Demand and supply both count</vt:lpstr>
      <vt:lpstr>The Effect of Demand and Supply Shifts on Equilibrium </vt:lpstr>
      <vt:lpstr>The usefulness of the demand and supply model</vt:lpstr>
      <vt:lpstr>The effect of shifts in supply on equilibrium</vt:lpstr>
      <vt:lpstr>How much will price and quantity change?</vt:lpstr>
      <vt:lpstr>The effect of shifts in demand on equilibrium</vt:lpstr>
      <vt:lpstr>Effects of changes in demand or supply</vt:lpstr>
      <vt:lpstr>Shifts in demand and supply over time</vt:lpstr>
      <vt:lpstr>Demand shifting more than supply</vt:lpstr>
      <vt:lpstr>Supply shifting more than demand</vt:lpstr>
      <vt:lpstr>Effect of changes in demand or supply—redux</vt:lpstr>
      <vt:lpstr>The falling price of Blu-ray players</vt:lpstr>
      <vt:lpstr>Blu-ray players (part B)</vt:lpstr>
      <vt:lpstr>Shifts of a curve vs. movements along a curve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Alethia Spencer</cp:lastModifiedBy>
  <cp:revision>1551</cp:revision>
  <cp:lastPrinted>2012-08-26T22:27:34Z</cp:lastPrinted>
  <dcterms:created xsi:type="dcterms:W3CDTF">2010-11-05T19:39:20Z</dcterms:created>
  <dcterms:modified xsi:type="dcterms:W3CDTF">2021-07-03T19:54:34Z</dcterms:modified>
</cp:coreProperties>
</file>